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705" r:id="rId1"/>
  </p:sldMasterIdLst>
  <p:notesMasterIdLst>
    <p:notesMasterId r:id="rId42"/>
  </p:notesMasterIdLst>
  <p:handoutMasterIdLst>
    <p:handoutMasterId r:id="rId43"/>
  </p:handoutMasterIdLst>
  <p:sldIdLst>
    <p:sldId id="570" r:id="rId2"/>
    <p:sldId id="572" r:id="rId3"/>
    <p:sldId id="589" r:id="rId4"/>
    <p:sldId id="581" r:id="rId5"/>
    <p:sldId id="573" r:id="rId6"/>
    <p:sldId id="582" r:id="rId7"/>
    <p:sldId id="591" r:id="rId8"/>
    <p:sldId id="590" r:id="rId9"/>
    <p:sldId id="583" r:id="rId10"/>
    <p:sldId id="574" r:id="rId11"/>
    <p:sldId id="594" r:id="rId12"/>
    <p:sldId id="592" r:id="rId13"/>
    <p:sldId id="595" r:id="rId14"/>
    <p:sldId id="584" r:id="rId15"/>
    <p:sldId id="580" r:id="rId16"/>
    <p:sldId id="596" r:id="rId17"/>
    <p:sldId id="597" r:id="rId18"/>
    <p:sldId id="585" r:id="rId19"/>
    <p:sldId id="575" r:id="rId20"/>
    <p:sldId id="598" r:id="rId21"/>
    <p:sldId id="599" r:id="rId22"/>
    <p:sldId id="586" r:id="rId23"/>
    <p:sldId id="576" r:id="rId24"/>
    <p:sldId id="602" r:id="rId25"/>
    <p:sldId id="603" r:id="rId26"/>
    <p:sldId id="604" r:id="rId27"/>
    <p:sldId id="601" r:id="rId28"/>
    <p:sldId id="600" r:id="rId29"/>
    <p:sldId id="587" r:id="rId30"/>
    <p:sldId id="577" r:id="rId31"/>
    <p:sldId id="606" r:id="rId32"/>
    <p:sldId id="605" r:id="rId33"/>
    <p:sldId id="588" r:id="rId34"/>
    <p:sldId id="578" r:id="rId35"/>
    <p:sldId id="607" r:id="rId36"/>
    <p:sldId id="609" r:id="rId37"/>
    <p:sldId id="608" r:id="rId38"/>
    <p:sldId id="579" r:id="rId39"/>
    <p:sldId id="460" r:id="rId40"/>
    <p:sldId id="333" r:id="rId41"/>
  </p:sldIdLst>
  <p:sldSz cx="9144000" cy="6858000" type="screen4x3"/>
  <p:notesSz cx="6881813" cy="9296400"/>
  <p:custDataLst>
    <p:tags r:id="rId44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500" kern="1200">
        <a:solidFill>
          <a:srgbClr val="EBFFC2"/>
        </a:solidFill>
        <a:latin typeface="Corbe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500" kern="1200">
        <a:solidFill>
          <a:srgbClr val="EBFFC2"/>
        </a:solidFill>
        <a:latin typeface="Corbe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500" kern="1200">
        <a:solidFill>
          <a:srgbClr val="EBFFC2"/>
        </a:solidFill>
        <a:latin typeface="Corbe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500" kern="1200">
        <a:solidFill>
          <a:srgbClr val="EBFFC2"/>
        </a:solidFill>
        <a:latin typeface="Corbe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500" kern="1200">
        <a:solidFill>
          <a:srgbClr val="EBFFC2"/>
        </a:solidFill>
        <a:latin typeface="Corbel" pitchFamily="34" charset="0"/>
        <a:ea typeface="+mn-ea"/>
        <a:cs typeface="+mn-cs"/>
      </a:defRPr>
    </a:lvl5pPr>
    <a:lvl6pPr marL="2286000" algn="l" defTabSz="914400" rtl="0" eaLnBrk="1" latinLnBrk="0" hangingPunct="1">
      <a:defRPr sz="2500" kern="1200">
        <a:solidFill>
          <a:srgbClr val="EBFFC2"/>
        </a:solidFill>
        <a:latin typeface="Corbel" pitchFamily="34" charset="0"/>
        <a:ea typeface="+mn-ea"/>
        <a:cs typeface="+mn-cs"/>
      </a:defRPr>
    </a:lvl6pPr>
    <a:lvl7pPr marL="2743200" algn="l" defTabSz="914400" rtl="0" eaLnBrk="1" latinLnBrk="0" hangingPunct="1">
      <a:defRPr sz="2500" kern="1200">
        <a:solidFill>
          <a:srgbClr val="EBFFC2"/>
        </a:solidFill>
        <a:latin typeface="Corbel" pitchFamily="34" charset="0"/>
        <a:ea typeface="+mn-ea"/>
        <a:cs typeface="+mn-cs"/>
      </a:defRPr>
    </a:lvl7pPr>
    <a:lvl8pPr marL="3200400" algn="l" defTabSz="914400" rtl="0" eaLnBrk="1" latinLnBrk="0" hangingPunct="1">
      <a:defRPr sz="2500" kern="1200">
        <a:solidFill>
          <a:srgbClr val="EBFFC2"/>
        </a:solidFill>
        <a:latin typeface="Corbel" pitchFamily="34" charset="0"/>
        <a:ea typeface="+mn-ea"/>
        <a:cs typeface="+mn-cs"/>
      </a:defRPr>
    </a:lvl8pPr>
    <a:lvl9pPr marL="3657600" algn="l" defTabSz="914400" rtl="0" eaLnBrk="1" latinLnBrk="0" hangingPunct="1">
      <a:defRPr sz="2500" kern="1200">
        <a:solidFill>
          <a:srgbClr val="EBFFC2"/>
        </a:solidFill>
        <a:latin typeface="Corbel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and Content" id="{F0578A4B-B5C8-4AF0-97DB-2598DA6B9C6D}">
          <p14:sldIdLst>
            <p14:sldId id="570"/>
            <p14:sldId id="572"/>
            <p14:sldId id="589"/>
            <p14:sldId id="581"/>
            <p14:sldId id="573"/>
            <p14:sldId id="582"/>
            <p14:sldId id="591"/>
            <p14:sldId id="590"/>
            <p14:sldId id="583"/>
            <p14:sldId id="574"/>
            <p14:sldId id="594"/>
            <p14:sldId id="592"/>
            <p14:sldId id="595"/>
            <p14:sldId id="584"/>
            <p14:sldId id="580"/>
            <p14:sldId id="596"/>
            <p14:sldId id="597"/>
            <p14:sldId id="585"/>
            <p14:sldId id="575"/>
            <p14:sldId id="598"/>
            <p14:sldId id="599"/>
            <p14:sldId id="586"/>
            <p14:sldId id="576"/>
            <p14:sldId id="602"/>
            <p14:sldId id="603"/>
            <p14:sldId id="604"/>
            <p14:sldId id="601"/>
            <p14:sldId id="600"/>
            <p14:sldId id="587"/>
            <p14:sldId id="577"/>
            <p14:sldId id="606"/>
            <p14:sldId id="605"/>
            <p14:sldId id="588"/>
            <p14:sldId id="578"/>
            <p14:sldId id="607"/>
            <p14:sldId id="609"/>
            <p14:sldId id="608"/>
            <p14:sldId id="579"/>
          </p14:sldIdLst>
        </p14:section>
        <p14:section name="Questions" id="{8D72C05E-39A0-4D2C-9043-EFF11327E274}">
          <p14:sldIdLst>
            <p14:sldId id="460"/>
            <p14:sldId id="33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FFFF"/>
    <a:srgbClr val="9BCC00"/>
    <a:srgbClr val="9ED000"/>
    <a:srgbClr val="F4FCD8"/>
    <a:srgbClr val="E8FFC8"/>
    <a:srgbClr val="FAF7C8"/>
    <a:srgbClr val="FAF8C8"/>
    <a:srgbClr val="F5FFC2"/>
    <a:srgbClr val="EBFF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61" autoAdjust="0"/>
    <p:restoredTop sz="94468" autoAdjust="0"/>
  </p:normalViewPr>
  <p:slideViewPr>
    <p:cSldViewPr>
      <p:cViewPr varScale="1">
        <p:scale>
          <a:sx n="130" d="100"/>
          <a:sy n="130" d="100"/>
        </p:scale>
        <p:origin x="88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2778" y="-96"/>
      </p:cViewPr>
      <p:guideLst>
        <p:guide orient="horz" pos="2928"/>
        <p:guide pos="216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82913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3925">
              <a:defRPr sz="120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 bwMode="auto">
          <a:xfrm>
            <a:off x="3897313" y="0"/>
            <a:ext cx="2982912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fld id="{3BF7C7B5-275F-4D1F-9AB4-9255447DBC73}" type="datetimeFigureOut">
              <a:rPr lang="en-US"/>
              <a:pPr/>
              <a:t>8/26/2015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 bwMode="auto">
          <a:xfrm>
            <a:off x="0" y="8829675"/>
            <a:ext cx="2982913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 bwMode="auto">
          <a:xfrm>
            <a:off x="3897313" y="8829675"/>
            <a:ext cx="2982912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fld id="{3DADE544-1278-4EDA-8870-0A169B9A6D6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06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gif>
</file>

<file path=ppt/media/image12.gif>
</file>

<file path=ppt/media/image13.gif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82913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3925">
              <a:defRPr sz="120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97313" y="0"/>
            <a:ext cx="2982912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fld id="{9B46F231-FB2B-4655-A644-E2477325E686}" type="datetimeFigureOut">
              <a:rPr lang="en-US"/>
              <a:pPr/>
              <a:t>8/26/2015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76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7388" y="4416425"/>
            <a:ext cx="5507037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829675"/>
            <a:ext cx="2982913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97313" y="8829675"/>
            <a:ext cx="2982912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fld id="{6FB4F6EA-423E-42DF-9292-215E7D886C4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2019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103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dirty="0"/>
              <a:t>Interpreter Pattern</a:t>
            </a:r>
          </a:p>
        </p:txBody>
      </p:sp>
      <p:sp>
        <p:nvSpPr>
          <p:cNvPr id="3277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AD408F3D-FBB0-498A-8B0D-59A89F24415E}" type="slidenum">
              <a:rPr lang="en-US"/>
              <a:pPr eaLnBrk="1" hangingPunct="1"/>
              <a:t>5</a:t>
            </a:fld>
            <a:endParaRPr lang="en-US" dirty="0"/>
          </a:p>
        </p:txBody>
      </p:sp>
      <p:sp>
        <p:nvSpPr>
          <p:cNvPr id="3277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bg-BG" smtClean="0"/>
          </a:p>
        </p:txBody>
      </p:sp>
    </p:spTree>
    <p:extLst>
      <p:ext uri="{BB962C8B-B14F-4D97-AF65-F5344CB8AC3E}">
        <p14:creationId xmlns:p14="http://schemas.microsoft.com/office/powerpoint/2010/main" val="1299135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dirty="0"/>
              <a:t>Interpreter Pattern</a:t>
            </a:r>
          </a:p>
        </p:txBody>
      </p:sp>
      <p:sp>
        <p:nvSpPr>
          <p:cNvPr id="4301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701894B1-8911-4ED9-A404-052F90D67930}" type="slidenum">
              <a:rPr lang="en-US"/>
              <a:pPr eaLnBrk="1" hangingPunct="1"/>
              <a:t>7</a:t>
            </a:fld>
            <a:endParaRPr lang="en-US" dirty="0"/>
          </a:p>
        </p:txBody>
      </p:sp>
      <p:sp>
        <p:nvSpPr>
          <p:cNvPr id="4301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bg-BG" smtClean="0"/>
          </a:p>
        </p:txBody>
      </p:sp>
    </p:spTree>
    <p:extLst>
      <p:ext uri="{BB962C8B-B14F-4D97-AF65-F5344CB8AC3E}">
        <p14:creationId xmlns:p14="http://schemas.microsoft.com/office/powerpoint/2010/main" val="4112954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*</a:t>
            </a:r>
            <a:endParaRPr lang="en-US" sz="1200" i="0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r>
              <a:rPr lang="en-US"/>
              <a:t>07/16/96</a:t>
            </a:r>
            <a:endParaRPr lang="en-US" sz="1200" i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*</a:t>
            </a:r>
            <a:endParaRPr lang="en-US" sz="1200" i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r>
              <a:rPr lang="en-US"/>
              <a:t>##</a:t>
            </a:r>
            <a:endParaRPr lang="en-US" sz="1200" i="0"/>
          </a:p>
        </p:txBody>
      </p:sp>
      <p:sp>
        <p:nvSpPr>
          <p:cNvPr id="493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3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361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  <a:endParaRPr lang="en-US" sz="1200" i="0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r>
              <a:rPr lang="en-US" dirty="0"/>
              <a:t>07/16/96</a:t>
            </a:r>
            <a:endParaRPr lang="en-US" sz="1200" i="0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  <a:endParaRPr lang="en-US" sz="1200" i="0" dirty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r>
              <a:rPr lang="en-US" dirty="0"/>
              <a:t>##</a:t>
            </a:r>
            <a:endParaRPr lang="en-US" sz="1200" i="0" dirty="0"/>
          </a:p>
        </p:txBody>
      </p:sp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08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  <a:endParaRPr lang="en-US" sz="1200" i="0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r>
              <a:rPr lang="en-US" dirty="0"/>
              <a:t>07/16/96</a:t>
            </a:r>
            <a:endParaRPr lang="en-US" sz="1200" i="0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*</a:t>
            </a:r>
            <a:endParaRPr lang="en-US" sz="1200" i="0" dirty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r>
              <a:rPr lang="en-US" dirty="0"/>
              <a:t>##</a:t>
            </a:r>
            <a:endParaRPr lang="en-US" sz="1200" i="0" dirty="0"/>
          </a:p>
        </p:txBody>
      </p:sp>
      <p:sp>
        <p:nvSpPr>
          <p:cNvPr id="460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485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4F6EA-423E-42DF-9292-215E7D886C4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015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mvccourse.telerik.com/" TargetMode="External"/><Relationship Id="rId13" Type="http://schemas.openxmlformats.org/officeDocument/2006/relationships/hyperlink" Target="http://algoacademy.telerik.com/" TargetMode="External"/><Relationship Id="rId18" Type="http://schemas.openxmlformats.org/officeDocument/2006/relationships/hyperlink" Target="http://www.minkov.it/" TargetMode="External"/><Relationship Id="rId3" Type="http://schemas.openxmlformats.org/officeDocument/2006/relationships/hyperlink" Target="http://kursove-uroci-knigi-obuchenie-programirane-web-design-csharp.info/" TargetMode="External"/><Relationship Id="rId7" Type="http://schemas.openxmlformats.org/officeDocument/2006/relationships/hyperlink" Target="http://schoolacademy.telerik.com/" TargetMode="External"/><Relationship Id="rId12" Type="http://schemas.openxmlformats.org/officeDocument/2006/relationships/hyperlink" Target="http://codecourse.telerik.com/" TargetMode="External"/><Relationship Id="rId17" Type="http://schemas.openxmlformats.org/officeDocument/2006/relationships/hyperlink" Target="http://www.introprogramming.info/" TargetMode="External"/><Relationship Id="rId2" Type="http://schemas.openxmlformats.org/officeDocument/2006/relationships/hyperlink" Target="http://forums.academy.telerik.com/" TargetMode="External"/><Relationship Id="rId16" Type="http://schemas.openxmlformats.org/officeDocument/2006/relationships/hyperlink" Target="http://mobiledevcourse.telerik.com/" TargetMode="External"/><Relationship Id="rId20" Type="http://schemas.openxmlformats.org/officeDocument/2006/relationships/hyperlink" Target="http://csharpfundamentals.telerik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html5course.telerik.com/" TargetMode="External"/><Relationship Id="rId11" Type="http://schemas.openxmlformats.org/officeDocument/2006/relationships/hyperlink" Target="http://www.nakov.com/" TargetMode="External"/><Relationship Id="rId5" Type="http://schemas.openxmlformats.org/officeDocument/2006/relationships/hyperlink" Target="http://seocourse.telerik.com/" TargetMode="External"/><Relationship Id="rId15" Type="http://schemas.openxmlformats.org/officeDocument/2006/relationships/hyperlink" Target="http://academy.telerik.com/" TargetMode="External"/><Relationship Id="rId10" Type="http://schemas.openxmlformats.org/officeDocument/2006/relationships/hyperlink" Target="http://www.bgcoder.com/" TargetMode="External"/><Relationship Id="rId19" Type="http://schemas.openxmlformats.org/officeDocument/2006/relationships/hyperlink" Target="http://www.nikolay.it/" TargetMode="External"/><Relationship Id="rId4" Type="http://schemas.openxmlformats.org/officeDocument/2006/relationships/hyperlink" Target="http://www.telerik-kids.com/" TargetMode="External"/><Relationship Id="rId9" Type="http://schemas.openxmlformats.org/officeDocument/2006/relationships/hyperlink" Target="http://clouddevcourse.telerik.com/" TargetMode="External"/><Relationship Id="rId14" Type="http://schemas.openxmlformats.org/officeDocument/2006/relationships/hyperlink" Target="http://aspnetcourse.telerik.com/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hyperlink" Target="http://mvccourse.telerik.com/" TargetMode="External"/><Relationship Id="rId13" Type="http://schemas.openxmlformats.org/officeDocument/2006/relationships/hyperlink" Target="http://algoacademy.telerik.com/" TargetMode="External"/><Relationship Id="rId18" Type="http://schemas.openxmlformats.org/officeDocument/2006/relationships/hyperlink" Target="http://www.minkov.it/" TargetMode="External"/><Relationship Id="rId3" Type="http://schemas.openxmlformats.org/officeDocument/2006/relationships/hyperlink" Target="http://kursove-uroci-knigi-obuchenie-programirane-web-design-csharp.info/" TargetMode="External"/><Relationship Id="rId7" Type="http://schemas.openxmlformats.org/officeDocument/2006/relationships/hyperlink" Target="http://schoolacademy.telerik.com/" TargetMode="External"/><Relationship Id="rId12" Type="http://schemas.openxmlformats.org/officeDocument/2006/relationships/hyperlink" Target="http://codecourse.telerik.com/" TargetMode="External"/><Relationship Id="rId17" Type="http://schemas.openxmlformats.org/officeDocument/2006/relationships/hyperlink" Target="http://www.introprogramming.info/" TargetMode="External"/><Relationship Id="rId2" Type="http://schemas.openxmlformats.org/officeDocument/2006/relationships/hyperlink" Target="http://forums.academy.telerik.com/" TargetMode="External"/><Relationship Id="rId16" Type="http://schemas.openxmlformats.org/officeDocument/2006/relationships/hyperlink" Target="http://mobiledevcourse.telerik.com/" TargetMode="External"/><Relationship Id="rId20" Type="http://schemas.openxmlformats.org/officeDocument/2006/relationships/hyperlink" Target="http://csharpfundamentals.telerik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html5course.telerik.com/" TargetMode="External"/><Relationship Id="rId11" Type="http://schemas.openxmlformats.org/officeDocument/2006/relationships/hyperlink" Target="http://www.nakov.com/" TargetMode="External"/><Relationship Id="rId5" Type="http://schemas.openxmlformats.org/officeDocument/2006/relationships/hyperlink" Target="http://seocourse.telerik.com/" TargetMode="External"/><Relationship Id="rId15" Type="http://schemas.openxmlformats.org/officeDocument/2006/relationships/hyperlink" Target="http://academy.telerik.com/" TargetMode="External"/><Relationship Id="rId10" Type="http://schemas.openxmlformats.org/officeDocument/2006/relationships/hyperlink" Target="http://www.bgcoder.com/" TargetMode="External"/><Relationship Id="rId19" Type="http://schemas.openxmlformats.org/officeDocument/2006/relationships/hyperlink" Target="http://www.nikolay.it/" TargetMode="External"/><Relationship Id="rId4" Type="http://schemas.openxmlformats.org/officeDocument/2006/relationships/hyperlink" Target="http://www.telerik-kids.com/" TargetMode="External"/><Relationship Id="rId9" Type="http://schemas.openxmlformats.org/officeDocument/2006/relationships/hyperlink" Target="http://clouddevcourse.telerik.com/" TargetMode="External"/><Relationship Id="rId14" Type="http://schemas.openxmlformats.org/officeDocument/2006/relationships/hyperlink" Target="http://aspnetcourse.telerik.com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6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267200" y="4572000"/>
            <a:ext cx="4419600" cy="190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7198" y="5496290"/>
            <a:ext cx="3990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>
              <a:buNone/>
              <a:def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Corbel" pitchFamily="34" charset="0"/>
              </a:defRPr>
            </a:lvl1pPr>
          </a:lstStyle>
          <a:p>
            <a:pPr marL="0" lvl="0" indent="0" eaLnBrk="1" hangingPunct="1">
              <a:spcBef>
                <a:spcPct val="0"/>
              </a:spcBef>
            </a:pPr>
            <a:r>
              <a:rPr lang="en-US" sz="2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Learning &amp; Development</a:t>
            </a:r>
            <a:endParaRPr lang="en-US" sz="2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57199" y="5801090"/>
            <a:ext cx="3990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19088" indent="-319088">
              <a:buNone/>
              <a:defRPr lang="en-US" sz="1800" dirty="0">
                <a:solidFill>
                  <a:schemeClr val="tx2">
                    <a:lumMod val="20000"/>
                    <a:lumOff val="80000"/>
                  </a:schemeClr>
                </a:solidFill>
                <a:latin typeface="Corbel" pitchFamily="34" charset="0"/>
              </a:defRPr>
            </a:lvl1pPr>
          </a:lstStyle>
          <a:p>
            <a:pPr marL="0" lvl="0" indent="0" eaLnBrk="1" hangingPunct="1">
              <a:spcBef>
                <a:spcPct val="0"/>
              </a:spcBef>
            </a:pPr>
            <a:r>
              <a:rPr lang="en-US" sz="1800" dirty="0" smtClean="0"/>
              <a:t>http://academy.telerik.com</a:t>
            </a:r>
            <a:endParaRPr lang="en-US" sz="1800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199" y="5121647"/>
            <a:ext cx="3990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en-US" sz="2400" dirty="0">
                <a:solidFill>
                  <a:schemeClr val="tx2">
                    <a:lumMod val="50000"/>
                  </a:schemeClr>
                </a:solidFill>
                <a:latin typeface="Corbel" pitchFamily="34" charset="0"/>
              </a:defRPr>
            </a:lvl1pPr>
          </a:lstStyle>
          <a:p>
            <a:pPr lvl="0" eaLnBrk="1" hangingPunct="1">
              <a:spcBef>
                <a:spcPct val="0"/>
              </a:spcBef>
            </a:pPr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Corbel" pitchFamily="34" charset="0"/>
              </a:rPr>
              <a:t>Telerik Software Academy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Corbe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6594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14400"/>
            <a:ext cx="8686800" cy="5791200"/>
          </a:xfrm>
          <a:prstGeom prst="rect">
            <a:avLst/>
          </a:prstGeom>
        </p:spPr>
        <p:txBody>
          <a:bodyPr/>
          <a:lstStyle>
            <a:lvl1pPr marL="282575" indent="-282575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tabLst>
                <a:tab pos="282575" algn="l"/>
              </a:tabLst>
              <a:defRPr sz="3200">
                <a:solidFill>
                  <a:srgbClr val="EBFFD2"/>
                </a:solidFill>
              </a:defRPr>
            </a:lvl1pPr>
            <a:lvl2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rgbClr val="F5FFC2"/>
                </a:solidFill>
              </a:defRPr>
            </a:lvl3pPr>
            <a:lvl4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479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90600"/>
            <a:ext cx="8686800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1752600"/>
            <a:ext cx="8077200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82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 hasCustomPrompt="1"/>
          </p:nvPr>
        </p:nvSpPr>
        <p:spPr>
          <a:xfrm>
            <a:off x="609600" y="2743201"/>
            <a:ext cx="7924800" cy="685800"/>
          </a:xfrm>
          <a:prstGeom prst="rect">
            <a:avLst/>
          </a:prstGeom>
        </p:spPr>
        <p:txBody>
          <a:bodyPr tIns="0" bIns="0" anchor="ctr" anchorCtr="0"/>
          <a:lstStyle>
            <a:lvl1pPr algn="ctr">
              <a:lnSpc>
                <a:spcPts val="5600"/>
              </a:lnSpc>
              <a:defRPr sz="5000" cap="none" baseline="0"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609600" y="3469480"/>
            <a:ext cx="7924800" cy="56912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800" b="1" kern="1200" baseline="0" dirty="0">
                <a:solidFill>
                  <a:srgbClr val="FAF7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Section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5039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130434" y="6373882"/>
            <a:ext cx="1816798" cy="331718"/>
            <a:chOff x="1236228" y="1523999"/>
            <a:chExt cx="4351212" cy="3261410"/>
          </a:xfrm>
          <a:noFill/>
        </p:grpSpPr>
        <p:sp>
          <p:nvSpPr>
            <p:cNvPr id="31" name="TextBox 30">
              <a:hlinkClick r:id="rId2" tooltip="Форум за програмиране и уеб дизайн - дискусии, съвети, въпроси и отговори @ Софтуерна академия на Телерик"/>
            </p:cNvPr>
            <p:cNvSpPr txBox="1"/>
            <p:nvPr/>
          </p:nvSpPr>
          <p:spPr>
            <a:xfrm flipH="1">
              <a:off x="3394420" y="1733044"/>
              <a:ext cx="1528760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форум програмиране, форум уеб дизайн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2" name="TextBox 31">
  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  </p:cNvPr>
            <p:cNvSpPr txBox="1"/>
            <p:nvPr/>
          </p:nvSpPr>
          <p:spPr>
            <a:xfrm flipH="1">
              <a:off x="1350512" y="1528531"/>
              <a:ext cx="2008656" cy="1149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курсове и уроци по програмиране, уеб дизайн – безплатно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3" name="TextBox 32">
              <a:hlinkClick r:id="rId4" tooltip="Програмиране за деца - безплатно в Телерик кидс академия"/>
            </p:cNvPr>
            <p:cNvSpPr txBox="1"/>
            <p:nvPr/>
          </p:nvSpPr>
          <p:spPr>
            <a:xfrm flipH="1">
              <a:off x="1538277" y="2175145"/>
              <a:ext cx="181669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за деца – безплатни курсове и уроци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4" name="TextBox 33">
              <a:hlinkClick r:id="rId5" tooltip="Безплатен SEO курс - оптимизация за търсачки, уроци по SEO"/>
            </p:cNvPr>
            <p:cNvSpPr txBox="1"/>
            <p:nvPr/>
          </p:nvSpPr>
          <p:spPr>
            <a:xfrm flipH="1">
              <a:off x="1660733" y="2421354"/>
              <a:ext cx="169768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безплатен SEO курс - оптимизация за търсачки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5" name="TextBox 34">
              <a:hlinkClick r:id="rId6" tooltip="Безплатен курс &quot;Уеб дизайн с HTML, CSS и JavaScript&quot; - уроци по правене на уеб сайтове, HTML, CSS, Photoshop, JavaScript и CMS системи"/>
            </p:cNvPr>
            <p:cNvSpPr txBox="1"/>
            <p:nvPr/>
          </p:nvSpPr>
          <p:spPr>
            <a:xfrm flipH="1">
              <a:off x="1448482" y="2878556"/>
              <a:ext cx="1908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уроци по уеб дизайн, HTML, CSS, JavaScript, Photoshop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6" name="TextBox 35">
              <a:hlinkClick r:id="rId7" tooltip="Училищна софтуерна академия - безплатни уроци по програмиране и уеб дизайн"/>
            </p:cNvPr>
            <p:cNvSpPr txBox="1"/>
            <p:nvPr/>
          </p:nvSpPr>
          <p:spPr>
            <a:xfrm flipH="1">
              <a:off x="1636239" y="1946534"/>
              <a:ext cx="174759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уроци по програмиране и уеб дизайн за ученици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7" name="TextBox 36">
              <a:hlinkClick r:id="rId8" tooltip="Безплатен курс &quot;Програмиране с ASP.NET MVC&quot; - уеб технологии, бази данни, C#, .NET, ASP.NET MVC"/>
            </p:cNvPr>
            <p:cNvSpPr txBox="1"/>
            <p:nvPr/>
          </p:nvSpPr>
          <p:spPr>
            <a:xfrm flipH="1">
              <a:off x="3402824" y="2230065"/>
              <a:ext cx="193955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MVC курс – HTML, SQL, C#, .NET, ASP.NET MVC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8" name="TextBox 37">
              <a:hlinkClick r:id="rId9" tooltip="Безплатен курс &quot;Разработка на софтуер в Cloud среда&quot; - AppEngine, AWS, Azure"/>
            </p:cNvPr>
            <p:cNvSpPr txBox="1"/>
            <p:nvPr/>
          </p:nvSpPr>
          <p:spPr>
            <a:xfrm flipH="1">
              <a:off x="1440310" y="3574997"/>
              <a:ext cx="188196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"Разработка на софтуер в cloud среда"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9" name="TextBox 38">
              <a:hlinkClick r:id="rId10" tooltip="BG Coder - онлайн състезателна система - тренировки за състезания по програмиране - online judge"/>
            </p:cNvPr>
            <p:cNvSpPr txBox="1"/>
            <p:nvPr/>
          </p:nvSpPr>
          <p:spPr>
            <a:xfrm flipH="1">
              <a:off x="3389110" y="1523999"/>
              <a:ext cx="187428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BG Coder - онлайн състезателна система - online judge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0" name="TextBox 39">
              <a:hlinkClick r:id="rId11" tooltip="Светлин Наков - курсове и уроци по програмиране, уеб дизайн, книги, обучения - безплатно"/>
            </p:cNvPr>
            <p:cNvSpPr txBox="1"/>
            <p:nvPr/>
          </p:nvSpPr>
          <p:spPr>
            <a:xfrm flipH="1">
              <a:off x="1236228" y="2649965"/>
              <a:ext cx="212383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програмиране, книги – безплатно от Наков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1" name="TextBox 40">
              <a:hlinkClick r:id="rId12" tooltip="Безплатен курс &quot;Качествен програмен код&quot;"/>
            </p:cNvPr>
            <p:cNvSpPr txBox="1"/>
            <p:nvPr/>
          </p:nvSpPr>
          <p:spPr>
            <a:xfrm flipH="1">
              <a:off x="1766855" y="3335748"/>
              <a:ext cx="159402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"Качествен програмен код"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2" name="TextBox 41">
  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  </p:cNvPr>
            <p:cNvSpPr txBox="1"/>
            <p:nvPr/>
          </p:nvSpPr>
          <p:spPr>
            <a:xfrm flipH="1">
              <a:off x="3407676" y="2461282"/>
              <a:ext cx="197794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алго академия – състезателно програмиране, състезания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3" name="TextBox 42">
              <a:hlinkClick r:id="rId14" tooltip="Безплатен ASP.NET курс - уеб програмиране, бази данни, C#, .NET, ASP.NET"/>
            </p:cNvPr>
            <p:cNvSpPr txBox="1"/>
            <p:nvPr/>
          </p:nvSpPr>
          <p:spPr>
            <a:xfrm flipH="1">
              <a:off x="3406019" y="1985429"/>
              <a:ext cx="218142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курс - уеб програмиране, бази данни, C#, .NET, ASP.NET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4" name="TextBox 43">
              <a:hlinkClick r:id="rId15" tooltip="Софтуерна академия на Телерик - безплатни курсове и уроци по програмиране"/>
            </p:cNvPr>
            <p:cNvSpPr txBox="1"/>
            <p:nvPr/>
          </p:nvSpPr>
          <p:spPr>
            <a:xfrm flipH="1">
              <a:off x="1504800" y="1717933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</a:t>
              </a: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– Телерик академия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5" name="TextBox 44">
              <a:hlinkClick r:id="rId16" tooltip="Безплатен курс &quot;Разработка на мобилни приложения&quot; - iPhone, Android, Windows Phone, PhoneGap, HTML5, jQuery, AJAX"/>
            </p:cNvPr>
            <p:cNvSpPr txBox="1"/>
            <p:nvPr/>
          </p:nvSpPr>
          <p:spPr>
            <a:xfrm flipH="1">
              <a:off x="3404043" y="2718405"/>
              <a:ext cx="205856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 мобилни приложения с iPhone, Android, WP7, PhoneGap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6" name="TextBox 45">
              <a:hlinkClick r:id="rId17" tooltip="Free C# Programming Book by Svetlin Nakov - безплатна C# книга от Светлин Наков, книга C#, книга Java, безплатна книга"/>
            </p:cNvPr>
            <p:cNvSpPr txBox="1"/>
            <p:nvPr/>
          </p:nvSpPr>
          <p:spPr>
            <a:xfrm flipH="1">
              <a:off x="1440317" y="3117785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free C# book, безплатна книга C#, книга Java, книга C#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7" name="TextBox 46">
              <a:hlinkClick r:id="rId18" tooltip="Дончо Минков - сайт за програмиране"/>
            </p:cNvPr>
            <p:cNvSpPr txBox="1"/>
            <p:nvPr/>
          </p:nvSpPr>
          <p:spPr>
            <a:xfrm flipH="1">
              <a:off x="3401370" y="2963513"/>
              <a:ext cx="147501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Дончо Минков - сайт за програмиране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48" name="TextBox 47">
              <a:hlinkClick r:id="rId19" tooltip="Николай Костов - блог за програмиране"/>
            </p:cNvPr>
            <p:cNvSpPr txBox="1"/>
            <p:nvPr/>
          </p:nvSpPr>
          <p:spPr>
            <a:xfrm flipH="1">
              <a:off x="3401423" y="3217864"/>
              <a:ext cx="151340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Николай Костов - блог за програмиране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9" name="TextBox 48">
              <a:hlinkClick r:id="rId20" tooltip="безплатен C# курс в софтуерната академия на Наков"/>
            </p:cNvPr>
            <p:cNvSpPr txBox="1"/>
            <p:nvPr/>
          </p:nvSpPr>
          <p:spPr>
            <a:xfrm flipH="1">
              <a:off x="3398079" y="3548402"/>
              <a:ext cx="1359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C# курс, програмиране, безплатно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9" name="TextBox 8">
            <a:hlinkClick r:id="rId2" tooltip="Форум за програмиране и уеб дизайн - дискусии, съвети, въпроси и отговори @ Софтуерна академия на Телерик"/>
          </p:cNvPr>
          <p:cNvSpPr txBox="1"/>
          <p:nvPr/>
        </p:nvSpPr>
        <p:spPr>
          <a:xfrm rot="12041701" flipH="1">
            <a:off x="7471619" y="3840481"/>
            <a:ext cx="890352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96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TextBox 10">
            <a:hlinkClick r:id="rId4" tooltip="Програмиране за деца - безплатно в Телерик кидс академия"/>
          </p:cNvPr>
          <p:cNvSpPr txBox="1"/>
          <p:nvPr/>
        </p:nvSpPr>
        <p:spPr>
          <a:xfrm rot="9535351" flipH="1">
            <a:off x="923386" y="1861198"/>
            <a:ext cx="673363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2" name="TextBox 11">
            <a:hlinkClick r:id="rId5" tooltip="Безплатен SEO курс - оптимизация за търсачки, уроци по SEO"/>
          </p:cNvPr>
          <p:cNvSpPr txBox="1"/>
          <p:nvPr/>
        </p:nvSpPr>
        <p:spPr>
          <a:xfrm rot="16938170" flipH="1">
            <a:off x="4905823" y="966542"/>
            <a:ext cx="859648" cy="19928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3" name="TextBox 12">
            <a:hlinkClick r:id="rId6" tooltip="Безплатен курс &quot;Уеб дизайн с HTML, CSS и JavaScript&quot; - уроци по правене на уеб сайтове, HTML, CSS, Photoshop, JavaScript и CMS системи"/>
          </p:cNvPr>
          <p:cNvSpPr txBox="1"/>
          <p:nvPr/>
        </p:nvSpPr>
        <p:spPr>
          <a:xfrm rot="19836951" flipH="1">
            <a:off x="7379010" y="1495154"/>
            <a:ext cx="949687" cy="206210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28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" name="TextBox 13">
            <a:hlinkClick r:id="rId7" tooltip="Училищна софтуерна академия - безплатни уроци по програмиране и уеб дизайн"/>
          </p:cNvPr>
          <p:cNvSpPr txBox="1"/>
          <p:nvPr/>
        </p:nvSpPr>
        <p:spPr>
          <a:xfrm rot="2233443" flipH="1">
            <a:off x="2139218" y="940065"/>
            <a:ext cx="445351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5" name="TextBox 14">
            <a:hlinkClick r:id="rId8" tooltip="Безплатен курс &quot;Програмиране с ASP.NET MVC&quot; - уеб технологии, бази данни, C#, .NET, ASP.NET MVC"/>
          </p:cNvPr>
          <p:cNvSpPr txBox="1"/>
          <p:nvPr/>
        </p:nvSpPr>
        <p:spPr>
          <a:xfrm rot="8530737" flipH="1">
            <a:off x="4757100" y="472261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16" name="TextBox 15">
            <a:hlinkClick r:id="rId9" tooltip="Безплатен курс &quot;Разработка на софтуер в Cloud среда&quot; - AppEngine, AWS, Azure"/>
          </p:cNvPr>
          <p:cNvSpPr txBox="1"/>
          <p:nvPr/>
        </p:nvSpPr>
        <p:spPr>
          <a:xfrm rot="12627025" flipH="1">
            <a:off x="2910497" y="4405707"/>
            <a:ext cx="38648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7" name="TextBox 16">
            <a:hlinkClick r:id="rId10" tooltip="BG Coder - онлайн състезателна система - тренировки за състезания по програмиране - online judge"/>
          </p:cNvPr>
          <p:cNvSpPr txBox="1"/>
          <p:nvPr/>
        </p:nvSpPr>
        <p:spPr>
          <a:xfrm rot="1186146" flipH="1">
            <a:off x="6185957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8" name="TextBox 17">
            <a:hlinkClick r:id="rId11" tooltip="Светлин Наков - курсове и уроци по програмиране, уеб дизайн, книги, обучения - безплатно"/>
          </p:cNvPr>
          <p:cNvSpPr txBox="1"/>
          <p:nvPr/>
        </p:nvSpPr>
        <p:spPr>
          <a:xfrm rot="19460650" flipH="1">
            <a:off x="3150206" y="1979501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9" name="TextBox 18">
            <a:hlinkClick r:id="rId12" tooltip="Безплатен курс &quot;Качествен програмен код&quot;"/>
          </p:cNvPr>
          <p:cNvSpPr txBox="1"/>
          <p:nvPr/>
        </p:nvSpPr>
        <p:spPr>
          <a:xfrm rot="18277140" flipH="1">
            <a:off x="405234" y="3272336"/>
            <a:ext cx="413607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0" name="TextBox 19">
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</p:cNvPr>
          <p:cNvSpPr txBox="1"/>
          <p:nvPr/>
        </p:nvSpPr>
        <p:spPr>
          <a:xfrm rot="18695734" flipH="1">
            <a:off x="3127407" y="5396299"/>
            <a:ext cx="5481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?</a:t>
            </a:r>
            <a:endParaRPr lang="en-US" sz="6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21" name="TextBox 20">
            <a:hlinkClick r:id="rId14" tooltip="Безплатен ASP.NET курс - уеб програмиране, бази данни, C#, .NET, ASP.NET"/>
          </p:cNvPr>
          <p:cNvSpPr txBox="1"/>
          <p:nvPr/>
        </p:nvSpPr>
        <p:spPr>
          <a:xfrm rot="10134629" flipH="1">
            <a:off x="6730680" y="5522529"/>
            <a:ext cx="44439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000" dirty="0"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2" name="TextBox 21">
            <a:hlinkClick r:id="rId15" tooltip="Софтуерна академия на Телерик - безплатни курсове и уроци по програмиране"/>
          </p:cNvPr>
          <p:cNvSpPr txBox="1"/>
          <p:nvPr/>
        </p:nvSpPr>
        <p:spPr>
          <a:xfrm rot="12126217" flipH="1">
            <a:off x="559977" y="930479"/>
            <a:ext cx="387894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sz="4000" b="1" spc="150" dirty="0" smtClean="0">
                <a:ln w="1143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?</a:t>
            </a:r>
            <a:endParaRPr lang="en-US" sz="4000" b="1" spc="150" dirty="0">
              <a:ln w="11430"/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TextBox 22">
            <a:hlinkClick r:id="rId16" tooltip="Безплатен курс &quot;Разработка на мобилни приложения&quot; - iPhone, Android, Windows Phone, PhoneGap, HTML5, jQuery, AJAX"/>
          </p:cNvPr>
          <p:cNvSpPr txBox="1"/>
          <p:nvPr/>
        </p:nvSpPr>
        <p:spPr>
          <a:xfrm rot="20840689" flipH="1">
            <a:off x="8186733" y="5517701"/>
            <a:ext cx="357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n w="19050">
                  <a:solidFill>
                    <a:schemeClr val="accent4">
                      <a:lumMod val="75000"/>
                      <a:alpha val="50000"/>
                    </a:schemeClr>
                  </a:solidFill>
                  <a:prstDash val="solid"/>
                  <a:miter lim="800000"/>
                </a:ln>
                <a:solidFill>
                  <a:schemeClr val="accent4">
                    <a:lumMod val="20000"/>
                    <a:lumOff val="80000"/>
                    <a:alpha val="2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4000" b="1" dirty="0">
              <a:ln w="19050">
                <a:solidFill>
                  <a:schemeClr val="accent4">
                    <a:lumMod val="75000"/>
                    <a:alpha val="50000"/>
                  </a:schemeClr>
                </a:solidFill>
                <a:prstDash val="solid"/>
                <a:miter lim="800000"/>
              </a:ln>
              <a:solidFill>
                <a:schemeClr val="accent4">
                  <a:lumMod val="20000"/>
                  <a:lumOff val="80000"/>
                  <a:alpha val="25000"/>
                </a:schemeClr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4" name="TextBox 23">
            <a:hlinkClick r:id="rId17" tooltip="Free C# Programming Book by Svetlin Nakov - безплатна C# книга от Светлин Наков, книга C#, книга Java, безплатна книга"/>
          </p:cNvPr>
          <p:cNvSpPr txBox="1"/>
          <p:nvPr/>
        </p:nvSpPr>
        <p:spPr>
          <a:xfrm rot="15426793" flipH="1">
            <a:off x="1145826" y="4072253"/>
            <a:ext cx="36965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ln>
                <a:solidFill>
                  <a:schemeClr val="accent2">
                    <a:lumMod val="40000"/>
                    <a:lumOff val="60000"/>
                  </a:schemeClr>
                </a:solidFill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5" name="TextBox 24">
            <a:hlinkClick r:id="rId18" tooltip="Дончо Минков - сайт за програмиране"/>
          </p:cNvPr>
          <p:cNvSpPr txBox="1"/>
          <p:nvPr/>
        </p:nvSpPr>
        <p:spPr>
          <a:xfrm rot="11071760" flipH="1">
            <a:off x="6518175" y="1140358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dirty="0" smtClean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280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6" name="TextBox 25">
            <a:hlinkClick r:id="rId19" tooltip="Николай Костов - блог за програмиране"/>
          </p:cNvPr>
          <p:cNvSpPr txBox="1"/>
          <p:nvPr/>
        </p:nvSpPr>
        <p:spPr>
          <a:xfrm rot="300526" flipH="1">
            <a:off x="3902297" y="1278821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b="1" dirty="0" smtClean="0">
                <a:ln w="31550" cmpd="sng">
                  <a:solidFill>
                    <a:schemeClr val="tx2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?</a:t>
            </a:r>
            <a:endParaRPr lang="en-US" sz="2800" dirty="0">
              <a:ln w="31550" cmpd="sng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</a:ln>
              <a:solidFill>
                <a:schemeClr val="tx1">
                  <a:lumMod val="20000"/>
                  <a:lumOff val="8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7" name="TextBox 26">
            <a:hlinkClick r:id="rId20" tooltip="C# курс - програмиране, уроци, видео, лекции от Наков"/>
          </p:cNvPr>
          <p:cNvSpPr txBox="1"/>
          <p:nvPr/>
        </p:nvSpPr>
        <p:spPr>
          <a:xfrm rot="2086872" flipH="1">
            <a:off x="8330354" y="1359227"/>
            <a:ext cx="44439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200" dirty="0" smtClean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200" dirty="0"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828800" y="2903716"/>
            <a:ext cx="5486400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7600" b="1" spc="150" noProof="0" dirty="0" smtClean="0">
                <a:ln w="11430"/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rPr>
              <a:t>Questions?</a:t>
            </a:r>
            <a:endParaRPr lang="en-US" sz="7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6807131" y="6400800"/>
            <a:ext cx="2218556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 smtClean="0"/>
              <a:t>Course web site URL</a:t>
            </a:r>
            <a:endParaRPr lang="en-US" dirty="0"/>
          </a:p>
        </p:txBody>
      </p:sp>
      <p:sp>
        <p:nvSpPr>
          <p:cNvPr id="10" name="TextBox 9">
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</p:cNvPr>
          <p:cNvSpPr txBox="1"/>
          <p:nvPr/>
        </p:nvSpPr>
        <p:spPr>
          <a:xfrm rot="2456848" flipH="1">
            <a:off x="968763" y="4970087"/>
            <a:ext cx="859648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>
              <a:lnSpc>
                <a:spcPct val="80000"/>
              </a:lnSpc>
            </a:pPr>
            <a:r>
              <a:rPr lang="en-US" sz="12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2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130434" y="6373882"/>
            <a:ext cx="1816798" cy="331718"/>
            <a:chOff x="1236228" y="1523999"/>
            <a:chExt cx="4351212" cy="3261410"/>
          </a:xfrm>
          <a:noFill/>
        </p:grpSpPr>
        <p:sp>
          <p:nvSpPr>
            <p:cNvPr id="51" name="TextBox 50">
              <a:hlinkClick r:id="rId2" tooltip="Форум за програмиране и уеб дизайн - дискусии, съвети, въпроси и отговори @ Софтуерна академия на Телерик"/>
            </p:cNvPr>
            <p:cNvSpPr txBox="1"/>
            <p:nvPr userDrawn="1"/>
          </p:nvSpPr>
          <p:spPr>
            <a:xfrm flipH="1">
              <a:off x="3394420" y="1733044"/>
              <a:ext cx="1528760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форум програмиране, форум уеб дизайн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52" name="TextBox 51">
  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  </p:cNvPr>
            <p:cNvSpPr txBox="1"/>
            <p:nvPr userDrawn="1"/>
          </p:nvSpPr>
          <p:spPr>
            <a:xfrm flipH="1">
              <a:off x="1350512" y="1528531"/>
              <a:ext cx="2008656" cy="1149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курсове и уроци по програмиране, уеб дизайн – безплатно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53" name="TextBox 52">
              <a:hlinkClick r:id="rId4" tooltip="Програмиране за деца - безплатно в Телерик кидс академия"/>
            </p:cNvPr>
            <p:cNvSpPr txBox="1"/>
            <p:nvPr userDrawn="1"/>
          </p:nvSpPr>
          <p:spPr>
            <a:xfrm flipH="1">
              <a:off x="1538277" y="2175145"/>
              <a:ext cx="181669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за деца – безплатни курсове и уроци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54" name="TextBox 53">
              <a:hlinkClick r:id="rId5" tooltip="Безплатен SEO курс - оптимизация за търсачки, уроци по SEO"/>
            </p:cNvPr>
            <p:cNvSpPr txBox="1"/>
            <p:nvPr userDrawn="1"/>
          </p:nvSpPr>
          <p:spPr>
            <a:xfrm flipH="1">
              <a:off x="1660733" y="2421354"/>
              <a:ext cx="169768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безплатен SEO курс - оптимизация за търсачки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55" name="TextBox 54">
              <a:hlinkClick r:id="rId6" tooltip="Безплатен курс &quot;Уеб дизайн с HTML, CSS и JavaScript&quot; - уроци по правене на уеб сайтове, HTML, CSS, Photoshop, JavaScript и CMS системи"/>
            </p:cNvPr>
            <p:cNvSpPr txBox="1"/>
            <p:nvPr userDrawn="1"/>
          </p:nvSpPr>
          <p:spPr>
            <a:xfrm flipH="1">
              <a:off x="1448482" y="2878556"/>
              <a:ext cx="1908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уроци по уеб дизайн, HTML, CSS, JavaScript, Photoshop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56" name="TextBox 55">
              <a:hlinkClick r:id="rId7" tooltip="Училищна софтуерна академия - безплатни уроци по програмиране и уеб дизайн"/>
            </p:cNvPr>
            <p:cNvSpPr txBox="1"/>
            <p:nvPr userDrawn="1"/>
          </p:nvSpPr>
          <p:spPr>
            <a:xfrm flipH="1">
              <a:off x="1636239" y="1946534"/>
              <a:ext cx="174759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уроци по програмиране и уеб дизайн за ученици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57" name="TextBox 56">
              <a:hlinkClick r:id="rId8" tooltip="Безплатен курс &quot;Програмиране с ASP.NET MVC&quot; - уеб технологии, бази данни, C#, .NET, ASP.NET MVC"/>
            </p:cNvPr>
            <p:cNvSpPr txBox="1"/>
            <p:nvPr userDrawn="1"/>
          </p:nvSpPr>
          <p:spPr>
            <a:xfrm flipH="1">
              <a:off x="3402824" y="2230065"/>
              <a:ext cx="193955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MVC курс – HTML, SQL, C#, .NET, ASP.NET MVC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58" name="TextBox 57">
              <a:hlinkClick r:id="rId9" tooltip="Безплатен курс &quot;Разработка на софтуер в Cloud среда&quot; - AppEngine, AWS, Azure"/>
            </p:cNvPr>
            <p:cNvSpPr txBox="1"/>
            <p:nvPr userDrawn="1"/>
          </p:nvSpPr>
          <p:spPr>
            <a:xfrm flipH="1">
              <a:off x="1440310" y="3574997"/>
              <a:ext cx="188196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"Разработка на софтуер в cloud среда"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59" name="TextBox 58">
              <a:hlinkClick r:id="rId10" tooltip="BG Coder - онлайн състезателна система - тренировки за състезания по програмиране - online judge"/>
            </p:cNvPr>
            <p:cNvSpPr txBox="1"/>
            <p:nvPr userDrawn="1"/>
          </p:nvSpPr>
          <p:spPr>
            <a:xfrm flipH="1">
              <a:off x="3389110" y="1523999"/>
              <a:ext cx="187428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BG Coder - онлайн състезателна система - online judge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60" name="TextBox 59">
              <a:hlinkClick r:id="rId11" tooltip="Светлин Наков - курсове и уроци по програмиране, уеб дизайн, книги, обучения - безплатно"/>
            </p:cNvPr>
            <p:cNvSpPr txBox="1"/>
            <p:nvPr userDrawn="1"/>
          </p:nvSpPr>
          <p:spPr>
            <a:xfrm flipH="1">
              <a:off x="1236228" y="2649965"/>
              <a:ext cx="212383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програмиране, книги – безплатно от Наков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61" name="TextBox 60">
              <a:hlinkClick r:id="rId12" tooltip="Безплатен курс &quot;Качествен програмен код&quot;"/>
            </p:cNvPr>
            <p:cNvSpPr txBox="1"/>
            <p:nvPr userDrawn="1"/>
          </p:nvSpPr>
          <p:spPr>
            <a:xfrm flipH="1">
              <a:off x="1766855" y="3335748"/>
              <a:ext cx="159402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"Качествен програмен код"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62" name="TextBox 61">
  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  </p:cNvPr>
            <p:cNvSpPr txBox="1"/>
            <p:nvPr userDrawn="1"/>
          </p:nvSpPr>
          <p:spPr>
            <a:xfrm flipH="1">
              <a:off x="3407676" y="2461282"/>
              <a:ext cx="197794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алго академия – състезателно програмиране, състезания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63" name="TextBox 62">
              <a:hlinkClick r:id="rId14" tooltip="Безплатен ASP.NET курс - уеб програмиране, бази данни, C#, .NET, ASP.NET"/>
            </p:cNvPr>
            <p:cNvSpPr txBox="1"/>
            <p:nvPr userDrawn="1"/>
          </p:nvSpPr>
          <p:spPr>
            <a:xfrm flipH="1">
              <a:off x="3406019" y="1985429"/>
              <a:ext cx="218142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курс - уеб програмиране, бази данни, C#, .NET, ASP.NET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64" name="TextBox 63">
              <a:hlinkClick r:id="rId15" tooltip="Софтуерна академия на Телерик - безплатни курсове и уроци по програмиране"/>
            </p:cNvPr>
            <p:cNvSpPr txBox="1"/>
            <p:nvPr userDrawn="1"/>
          </p:nvSpPr>
          <p:spPr>
            <a:xfrm flipH="1">
              <a:off x="1504800" y="1717933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</a:t>
              </a: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– Телерик академия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65" name="TextBox 64">
              <a:hlinkClick r:id="rId16" tooltip="Безплатен курс &quot;Разработка на мобилни приложения&quot; - iPhone, Android, Windows Phone, PhoneGap, HTML5, jQuery, AJAX"/>
            </p:cNvPr>
            <p:cNvSpPr txBox="1"/>
            <p:nvPr userDrawn="1"/>
          </p:nvSpPr>
          <p:spPr>
            <a:xfrm flipH="1">
              <a:off x="3404043" y="2718405"/>
              <a:ext cx="205856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 мобилни приложения с iPhone, Android, WP7, PhoneGap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66" name="TextBox 65">
              <a:hlinkClick r:id="rId17" tooltip="Free C# Programming Book by Svetlin Nakov - безплатна C# книга от Светлин Наков, книга C#, книга Java, безплатна книга"/>
            </p:cNvPr>
            <p:cNvSpPr txBox="1"/>
            <p:nvPr userDrawn="1"/>
          </p:nvSpPr>
          <p:spPr>
            <a:xfrm flipH="1">
              <a:off x="1440317" y="3117785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free C# book, безплатна книга C#, книга Java, книга C#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67" name="TextBox 66">
              <a:hlinkClick r:id="rId18" tooltip="Дончо Минков - сайт за програмиране"/>
            </p:cNvPr>
            <p:cNvSpPr txBox="1"/>
            <p:nvPr userDrawn="1"/>
          </p:nvSpPr>
          <p:spPr>
            <a:xfrm flipH="1">
              <a:off x="3401370" y="2963513"/>
              <a:ext cx="147501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Дончо Минков - сайт за програмиране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68" name="TextBox 67">
              <a:hlinkClick r:id="rId19" tooltip="Николай Костов - блог за програмиране"/>
            </p:cNvPr>
            <p:cNvSpPr txBox="1"/>
            <p:nvPr userDrawn="1"/>
          </p:nvSpPr>
          <p:spPr>
            <a:xfrm flipH="1">
              <a:off x="3401423" y="3217864"/>
              <a:ext cx="151340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Николай Костов - блог за програмиране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69" name="TextBox 68">
              <a:hlinkClick r:id="rId20" tooltip="безплатен C# курс в софтуерната академия на Наков"/>
            </p:cNvPr>
            <p:cNvSpPr txBox="1"/>
            <p:nvPr userDrawn="1"/>
          </p:nvSpPr>
          <p:spPr>
            <a:xfrm flipH="1">
              <a:off x="3398079" y="3548402"/>
              <a:ext cx="1359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C# курс, програмиране, безплатно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70" name="TextBox 69">
            <a:hlinkClick r:id="rId2" tooltip="Форум за програмиране и уеб дизайн - дискусии, съвети, въпроси и отговори @ Софтуерна академия на Телерик"/>
          </p:cNvPr>
          <p:cNvSpPr txBox="1"/>
          <p:nvPr userDrawn="1"/>
        </p:nvSpPr>
        <p:spPr>
          <a:xfrm rot="12041701" flipH="1">
            <a:off x="7471619" y="3840481"/>
            <a:ext cx="890352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96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1" name="TextBox 70">
            <a:hlinkClick r:id="rId4" tooltip="Програмиране за деца - безплатно в Телерик кидс академия"/>
          </p:cNvPr>
          <p:cNvSpPr txBox="1"/>
          <p:nvPr userDrawn="1"/>
        </p:nvSpPr>
        <p:spPr>
          <a:xfrm rot="9535351" flipH="1">
            <a:off x="923386" y="1861198"/>
            <a:ext cx="673363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2" name="TextBox 71">
            <a:hlinkClick r:id="rId5" tooltip="Безплатен SEO курс - оптимизация за търсачки, уроци по SEO"/>
          </p:cNvPr>
          <p:cNvSpPr txBox="1"/>
          <p:nvPr userDrawn="1"/>
        </p:nvSpPr>
        <p:spPr>
          <a:xfrm rot="16938170" flipH="1">
            <a:off x="4905823" y="966542"/>
            <a:ext cx="859648" cy="19928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3" name="TextBox 72">
            <a:hlinkClick r:id="rId6" tooltip="Безплатен курс &quot;Уеб дизайн с HTML, CSS и JavaScript&quot; - уроци по правене на уеб сайтове, HTML, CSS, Photoshop, JavaScript и CMS системи"/>
          </p:cNvPr>
          <p:cNvSpPr txBox="1"/>
          <p:nvPr userDrawn="1"/>
        </p:nvSpPr>
        <p:spPr>
          <a:xfrm rot="19836951" flipH="1">
            <a:off x="7379010" y="1495154"/>
            <a:ext cx="949687" cy="206210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28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4" name="TextBox 73">
            <a:hlinkClick r:id="rId7" tooltip="Училищна софтуерна академия - безплатни уроци по програмиране и уеб дизайн"/>
          </p:cNvPr>
          <p:cNvSpPr txBox="1"/>
          <p:nvPr userDrawn="1"/>
        </p:nvSpPr>
        <p:spPr>
          <a:xfrm rot="2233443" flipH="1">
            <a:off x="2139218" y="940065"/>
            <a:ext cx="445351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5" name="TextBox 74">
            <a:hlinkClick r:id="rId8" tooltip="Безплатен курс &quot;Програмиране с ASP.NET MVC&quot; - уеб технологии, бази данни, C#, .NET, ASP.NET MVC"/>
          </p:cNvPr>
          <p:cNvSpPr txBox="1"/>
          <p:nvPr userDrawn="1"/>
        </p:nvSpPr>
        <p:spPr>
          <a:xfrm rot="8530737" flipH="1">
            <a:off x="4757100" y="472261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76" name="TextBox 75">
            <a:hlinkClick r:id="rId9" tooltip="Безплатен курс &quot;Разработка на софтуер в Cloud среда&quot; - AppEngine, AWS, Azure"/>
          </p:cNvPr>
          <p:cNvSpPr txBox="1"/>
          <p:nvPr userDrawn="1"/>
        </p:nvSpPr>
        <p:spPr>
          <a:xfrm rot="12627025" flipH="1">
            <a:off x="2910497" y="4405707"/>
            <a:ext cx="38648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7" name="TextBox 76">
            <a:hlinkClick r:id="rId10" tooltip="BG Coder - онлайн състезателна система - тренировки за състезания по програмиране - online judge"/>
          </p:cNvPr>
          <p:cNvSpPr txBox="1"/>
          <p:nvPr userDrawn="1"/>
        </p:nvSpPr>
        <p:spPr>
          <a:xfrm rot="1186146" flipH="1">
            <a:off x="6185957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8" name="TextBox 77">
            <a:hlinkClick r:id="rId11" tooltip="Светлин Наков - курсове и уроци по програмиране, уеб дизайн, книги, обучения - безплатно"/>
          </p:cNvPr>
          <p:cNvSpPr txBox="1"/>
          <p:nvPr userDrawn="1"/>
        </p:nvSpPr>
        <p:spPr>
          <a:xfrm rot="19460650" flipH="1">
            <a:off x="3150206" y="1979501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79" name="TextBox 78">
            <a:hlinkClick r:id="rId12" tooltip="Безплатен курс &quot;Качествен програмен код&quot;"/>
          </p:cNvPr>
          <p:cNvSpPr txBox="1"/>
          <p:nvPr userDrawn="1"/>
        </p:nvSpPr>
        <p:spPr>
          <a:xfrm rot="18277140" flipH="1">
            <a:off x="405234" y="3272336"/>
            <a:ext cx="413607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80" name="TextBox 79">
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</p:cNvPr>
          <p:cNvSpPr txBox="1"/>
          <p:nvPr userDrawn="1"/>
        </p:nvSpPr>
        <p:spPr>
          <a:xfrm rot="18695734" flipH="1">
            <a:off x="3127407" y="5396299"/>
            <a:ext cx="5481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?</a:t>
            </a:r>
            <a:endParaRPr lang="en-US" sz="6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81" name="TextBox 80">
            <a:hlinkClick r:id="rId14" tooltip="Безплатен ASP.NET курс - уеб програмиране, бази данни, C#, .NET, ASP.NET"/>
          </p:cNvPr>
          <p:cNvSpPr txBox="1"/>
          <p:nvPr userDrawn="1"/>
        </p:nvSpPr>
        <p:spPr>
          <a:xfrm rot="10134629" flipH="1">
            <a:off x="6730680" y="5522529"/>
            <a:ext cx="44439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000" dirty="0"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82" name="TextBox 81">
            <a:hlinkClick r:id="rId15" tooltip="Софтуерна академия на Телерик - безплатни курсове и уроци по програмиране"/>
          </p:cNvPr>
          <p:cNvSpPr txBox="1"/>
          <p:nvPr userDrawn="1"/>
        </p:nvSpPr>
        <p:spPr>
          <a:xfrm rot="12126217" flipH="1">
            <a:off x="559977" y="930479"/>
            <a:ext cx="387894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sz="4000" b="1" spc="150" dirty="0" smtClean="0">
                <a:ln w="1143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?</a:t>
            </a:r>
            <a:endParaRPr lang="en-US" sz="4000" b="1" spc="150" dirty="0">
              <a:ln w="11430"/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83" name="TextBox 82">
            <a:hlinkClick r:id="rId16" tooltip="Безплатен курс &quot;Разработка на мобилни приложения&quot; - iPhone, Android, Windows Phone, PhoneGap, HTML5, jQuery, AJAX"/>
          </p:cNvPr>
          <p:cNvSpPr txBox="1"/>
          <p:nvPr userDrawn="1"/>
        </p:nvSpPr>
        <p:spPr>
          <a:xfrm rot="20840689" flipH="1">
            <a:off x="8186733" y="5517701"/>
            <a:ext cx="357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n w="19050">
                  <a:solidFill>
                    <a:schemeClr val="accent4">
                      <a:lumMod val="75000"/>
                      <a:alpha val="50000"/>
                    </a:schemeClr>
                  </a:solidFill>
                  <a:prstDash val="solid"/>
                  <a:miter lim="800000"/>
                </a:ln>
                <a:solidFill>
                  <a:schemeClr val="accent4">
                    <a:lumMod val="20000"/>
                    <a:lumOff val="80000"/>
                    <a:alpha val="2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4000" b="1" dirty="0">
              <a:ln w="19050">
                <a:solidFill>
                  <a:schemeClr val="accent4">
                    <a:lumMod val="75000"/>
                    <a:alpha val="50000"/>
                  </a:schemeClr>
                </a:solidFill>
                <a:prstDash val="solid"/>
                <a:miter lim="800000"/>
              </a:ln>
              <a:solidFill>
                <a:schemeClr val="accent4">
                  <a:lumMod val="20000"/>
                  <a:lumOff val="80000"/>
                  <a:alpha val="25000"/>
                </a:schemeClr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84" name="TextBox 83">
            <a:hlinkClick r:id="rId17" tooltip="Free C# Programming Book by Svetlin Nakov - безплатна C# книга от Светлин Наков, книга C#, книга Java, безплатна книга"/>
          </p:cNvPr>
          <p:cNvSpPr txBox="1"/>
          <p:nvPr userDrawn="1"/>
        </p:nvSpPr>
        <p:spPr>
          <a:xfrm rot="15426793" flipH="1">
            <a:off x="1145826" y="4072253"/>
            <a:ext cx="36965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ln>
                <a:solidFill>
                  <a:schemeClr val="accent2">
                    <a:lumMod val="40000"/>
                    <a:lumOff val="60000"/>
                  </a:schemeClr>
                </a:solidFill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85" name="TextBox 84">
            <a:hlinkClick r:id="rId18" tooltip="Дончо Минков - сайт за програмиране"/>
          </p:cNvPr>
          <p:cNvSpPr txBox="1"/>
          <p:nvPr userDrawn="1"/>
        </p:nvSpPr>
        <p:spPr>
          <a:xfrm rot="11071760" flipH="1">
            <a:off x="6518175" y="1140358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dirty="0" smtClean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280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86" name="TextBox 85">
            <a:hlinkClick r:id="rId19" tooltip="Николай Костов - блог за програмиране"/>
          </p:cNvPr>
          <p:cNvSpPr txBox="1"/>
          <p:nvPr userDrawn="1"/>
        </p:nvSpPr>
        <p:spPr>
          <a:xfrm rot="300526" flipH="1">
            <a:off x="3902297" y="1278821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b="1" dirty="0" smtClean="0">
                <a:ln w="31550" cmpd="sng">
                  <a:solidFill>
                    <a:schemeClr val="tx2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?</a:t>
            </a:r>
            <a:endParaRPr lang="en-US" sz="2800" dirty="0">
              <a:ln w="31550" cmpd="sng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</a:ln>
              <a:solidFill>
                <a:schemeClr val="tx1">
                  <a:lumMod val="20000"/>
                  <a:lumOff val="8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87" name="TextBox 86">
            <a:hlinkClick r:id="rId20" tooltip="C# курс - програмиране, уроци, видео, лекции от Наков"/>
          </p:cNvPr>
          <p:cNvSpPr txBox="1"/>
          <p:nvPr userDrawn="1"/>
        </p:nvSpPr>
        <p:spPr>
          <a:xfrm rot="2086872" flipH="1">
            <a:off x="8330354" y="1359227"/>
            <a:ext cx="44439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200" dirty="0" smtClean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200" dirty="0"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88" name="Rectangle 87"/>
          <p:cNvSpPr/>
          <p:nvPr userDrawn="1"/>
        </p:nvSpPr>
        <p:spPr>
          <a:xfrm>
            <a:off x="1828800" y="2903716"/>
            <a:ext cx="5486400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7600" b="1" spc="150" noProof="0" dirty="0" smtClean="0">
                <a:ln w="11430"/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rPr>
              <a:t>Questions?</a:t>
            </a:r>
            <a:endParaRPr lang="en-US" sz="7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89" name="TextBox 88">
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</p:cNvPr>
          <p:cNvSpPr txBox="1"/>
          <p:nvPr userDrawn="1"/>
        </p:nvSpPr>
        <p:spPr>
          <a:xfrm rot="2456848" flipH="1">
            <a:off x="968763" y="4970087"/>
            <a:ext cx="859648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>
              <a:lnSpc>
                <a:spcPct val="80000"/>
              </a:lnSpc>
            </a:pPr>
            <a:r>
              <a:rPr lang="en-US" sz="12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2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2670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/>
          <p:cNvSpPr>
            <a:spLocks noGrp="1"/>
          </p:cNvSpPr>
          <p:nvPr>
            <p:ph type="ctrTitle" hasCustomPrompt="1"/>
          </p:nvPr>
        </p:nvSpPr>
        <p:spPr>
          <a:xfrm>
            <a:off x="457200" y="1524000"/>
            <a:ext cx="8229600" cy="1524000"/>
          </a:xfrm>
          <a:prstGeom prst="rect">
            <a:avLst/>
          </a:prstGeom>
        </p:spPr>
        <p:txBody>
          <a:bodyPr tIns="0" bIns="0" anchor="b" anchorCtr="0"/>
          <a:lstStyle>
            <a:lvl1pPr algn="r">
              <a:lnSpc>
                <a:spcPts val="5600"/>
              </a:lnSpc>
              <a:defRPr sz="5400" cap="none" baseline="0">
                <a:solidFill>
                  <a:srgbClr val="D4FF5B"/>
                </a:solidFill>
                <a:effectLst>
                  <a:outerShdw blurRad="30000" dist="30000" dir="2700000" algn="tl" rotWithShape="0">
                    <a:schemeClr val="bg2">
                      <a:shade val="45000"/>
                      <a:satMod val="150000"/>
                      <a:alpha val="90000"/>
                    </a:schemeClr>
                  </a:outerShdw>
                  <a:reflection blurRad="120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7" name="Subtitle 16"/>
          <p:cNvSpPr>
            <a:spLocks noGrp="1"/>
          </p:cNvSpPr>
          <p:nvPr>
            <p:ph type="subTitle" idx="1" hasCustomPrompt="1"/>
          </p:nvPr>
        </p:nvSpPr>
        <p:spPr>
          <a:xfrm>
            <a:off x="457200" y="3240880"/>
            <a:ext cx="8229600" cy="569120"/>
          </a:xfrm>
          <a:prstGeom prst="rect">
            <a:avLst/>
          </a:prstGeom>
        </p:spPr>
        <p:txBody>
          <a:bodyPr lIns="90000" tIns="0" rIns="90000" bIns="0" anchor="ctr" anchorCtr="0"/>
          <a:lstStyle>
            <a:lvl1pPr marL="0" indent="0" algn="r">
              <a:buNone/>
              <a:defRPr sz="2800">
                <a:solidFill>
                  <a:srgbClr val="FAF8C8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Presentation Subtitle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667000" y="4114800"/>
            <a:ext cx="6248400" cy="0"/>
          </a:xfrm>
          <a:prstGeom prst="line">
            <a:avLst/>
          </a:prstGeom>
          <a:ln w="38100" cap="rnd">
            <a:solidFill>
              <a:schemeClr val="accent5">
                <a:lumMod val="20000"/>
                <a:lumOff val="80000"/>
                <a:alpha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4572000"/>
            <a:ext cx="3352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dirty="0" smtClean="0">
                <a:solidFill>
                  <a:srgbClr val="DEFF9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5833646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marL="319088" lvl="0" indent="-31908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800" b="1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Name</a:t>
            </a:r>
            <a:endParaRPr lang="en-US" sz="1800" b="1" dirty="0">
              <a:solidFill>
                <a:srgbClr val="0EFE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6138446"/>
            <a:ext cx="33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0EF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algn="l"/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 Web Site</a:t>
            </a:r>
            <a:endParaRPr lang="en-US" sz="16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5029200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5405735"/>
            <a:ext cx="335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Web Site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267200" y="4572000"/>
            <a:ext cx="4419600" cy="190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909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762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228600" y="990600"/>
            <a:ext cx="8686800" cy="579646"/>
          </a:xfrm>
          <a:prstGeom prst="rect">
            <a:avLst/>
          </a:prstGeom>
        </p:spPr>
        <p:txBody>
          <a:bodyPr>
            <a:spAutoFit/>
          </a:bodyPr>
          <a:lstStyle>
            <a:lvl1pPr marL="319088" marR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 sz="3000" baseline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  <a:lvl2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defRPr sz="3000">
                <a:solidFill>
                  <a:schemeClr val="tx1">
                    <a:lumMod val="40000"/>
                    <a:lumOff val="60000"/>
                  </a:schemeClr>
                </a:solidFill>
              </a:defRPr>
            </a:lvl2pPr>
            <a:lvl3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defRPr sz="2800">
                <a:solidFill>
                  <a:schemeClr val="tx1">
                    <a:lumMod val="40000"/>
                    <a:lumOff val="60000"/>
                  </a:schemeClr>
                </a:solidFill>
              </a:defRPr>
            </a:lvl3pPr>
            <a:lvl4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defRPr sz="2600">
                <a:solidFill>
                  <a:schemeClr val="tx1">
                    <a:lumMod val="40000"/>
                    <a:lumOff val="60000"/>
                  </a:schemeClr>
                </a:solidFill>
              </a:defRPr>
            </a:lvl4pPr>
            <a:lvl5pPr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tx1">
                    <a:lumMod val="40000"/>
                    <a:lumOff val="60000"/>
                  </a:schemeClr>
                </a:solidFill>
              </a:defRPr>
            </a:lvl5pPr>
          </a:lstStyle>
          <a:p>
            <a:pPr marL="319088" marR="0" lvl="0" indent="-3190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6A6BD">
                  <a:lumMod val="40000"/>
                  <a:lumOff val="60000"/>
                </a:srgbClr>
              </a:buClr>
              <a:buSzPct val="70000"/>
              <a:buFont typeface="Wingdings 2" pitchFamily="18" charset="2"/>
              <a:buChar char="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FF66">
                    <a:lumMod val="20000"/>
                    <a:lumOff val="8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1752600"/>
            <a:ext cx="8077200" cy="470898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buNone/>
              <a:defRPr lang="en-US" sz="200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defRPr>
            </a:lvl1pPr>
          </a:lstStyle>
          <a:p>
            <a:pPr lvl="0"/>
            <a:r>
              <a:rPr lang="en-US" noProof="1" smtClean="0"/>
              <a:t>Enter source code here</a:t>
            </a:r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  <a:p>
            <a:pPr lvl="0"/>
            <a:endParaRPr lang="en-US" noProof="1" smtClean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6553200"/>
            <a:ext cx="457200" cy="228600"/>
          </a:xfrm>
          <a:prstGeom prst="rect">
            <a:avLst/>
          </a:prstGeom>
        </p:spPr>
        <p:txBody>
          <a:bodyPr anchor="ctr" anchorCtr="0"/>
          <a:lstStyle>
            <a:lvl1pPr algn="r">
              <a:defRPr sz="1100"/>
            </a:lvl1pPr>
          </a:lstStyle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685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130434" y="6373882"/>
            <a:ext cx="1816798" cy="331718"/>
            <a:chOff x="1236228" y="1523999"/>
            <a:chExt cx="4351212" cy="3261410"/>
          </a:xfrm>
          <a:noFill/>
        </p:grpSpPr>
        <p:sp>
          <p:nvSpPr>
            <p:cNvPr id="31" name="TextBox 30">
              <a:hlinkClick r:id="rId2" tooltip="Форум за програмиране и уеб дизайн - дискусии, съвети, въпроси и отговори @ Софтуерна академия на Телерик"/>
            </p:cNvPr>
            <p:cNvSpPr txBox="1"/>
            <p:nvPr userDrawn="1"/>
          </p:nvSpPr>
          <p:spPr>
            <a:xfrm flipH="1">
              <a:off x="3394420" y="1733044"/>
              <a:ext cx="1528760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форум програмиране, форум уеб дизайн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2" name="TextBox 31">
  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  </p:cNvPr>
            <p:cNvSpPr txBox="1"/>
            <p:nvPr userDrawn="1"/>
          </p:nvSpPr>
          <p:spPr>
            <a:xfrm flipH="1">
              <a:off x="1350512" y="1528531"/>
              <a:ext cx="2008656" cy="1149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курсове и уроци по програмиране, уеб дизайн – безплатно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3" name="TextBox 32">
              <a:hlinkClick r:id="rId4" tooltip="Програмиране за деца - безплатно в Телерик кидс академия"/>
            </p:cNvPr>
            <p:cNvSpPr txBox="1"/>
            <p:nvPr userDrawn="1"/>
          </p:nvSpPr>
          <p:spPr>
            <a:xfrm flipH="1">
              <a:off x="1538277" y="2175145"/>
              <a:ext cx="181669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за деца – безплатни курсове и уроци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4" name="TextBox 33">
              <a:hlinkClick r:id="rId5" tooltip="Безплатен SEO курс - оптимизация за търсачки, уроци по SEO"/>
            </p:cNvPr>
            <p:cNvSpPr txBox="1"/>
            <p:nvPr userDrawn="1"/>
          </p:nvSpPr>
          <p:spPr>
            <a:xfrm flipH="1">
              <a:off x="1660733" y="2421354"/>
              <a:ext cx="169768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безплатен SEO курс - оптимизация за търсачки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5" name="TextBox 34">
              <a:hlinkClick r:id="rId6" tooltip="Безплатен курс &quot;Уеб дизайн с HTML, CSS и JavaScript&quot; - уроци по правене на уеб сайтове, HTML, CSS, Photoshop, JavaScript и CMS системи"/>
            </p:cNvPr>
            <p:cNvSpPr txBox="1"/>
            <p:nvPr userDrawn="1"/>
          </p:nvSpPr>
          <p:spPr>
            <a:xfrm flipH="1">
              <a:off x="1448482" y="2878556"/>
              <a:ext cx="1908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уроци по уеб дизайн, HTML, CSS, JavaScript, Photoshop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6" name="TextBox 35">
              <a:hlinkClick r:id="rId7" tooltip="Училищна софтуерна академия - безплатни уроци по програмиране и уеб дизайн"/>
            </p:cNvPr>
            <p:cNvSpPr txBox="1"/>
            <p:nvPr userDrawn="1"/>
          </p:nvSpPr>
          <p:spPr>
            <a:xfrm flipH="1">
              <a:off x="1636239" y="1946534"/>
              <a:ext cx="174759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уроци по програмиране и уеб дизайн за ученици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7" name="TextBox 36">
              <a:hlinkClick r:id="rId8" tooltip="Безплатен курс &quot;Програмиране с ASP.NET MVC&quot; - уеб технологии, бази данни, C#, .NET, ASP.NET MVC"/>
            </p:cNvPr>
            <p:cNvSpPr txBox="1"/>
            <p:nvPr userDrawn="1"/>
          </p:nvSpPr>
          <p:spPr>
            <a:xfrm flipH="1">
              <a:off x="3402824" y="2230065"/>
              <a:ext cx="193955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MVC курс – HTML, SQL, C#, .NET, ASP.NET MVC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8" name="TextBox 37">
              <a:hlinkClick r:id="rId9" tooltip="Безплатен курс &quot;Разработка на софтуер в Cloud среда&quot; - AppEngine, AWS, Azure"/>
            </p:cNvPr>
            <p:cNvSpPr txBox="1"/>
            <p:nvPr userDrawn="1"/>
          </p:nvSpPr>
          <p:spPr>
            <a:xfrm flipH="1">
              <a:off x="1440310" y="3574997"/>
              <a:ext cx="188196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"Разработка на софтуер в cloud среда"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39" name="TextBox 38">
              <a:hlinkClick r:id="rId10" tooltip="BG Coder - онлайн състезателна система - тренировки за състезания по програмиране - online judge"/>
            </p:cNvPr>
            <p:cNvSpPr txBox="1"/>
            <p:nvPr userDrawn="1"/>
          </p:nvSpPr>
          <p:spPr>
            <a:xfrm flipH="1">
              <a:off x="3389110" y="1523999"/>
              <a:ext cx="187428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BG Coder - онлайн състезателна система - online judge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0" name="TextBox 39">
              <a:hlinkClick r:id="rId11" tooltip="Светлин Наков - курсове и уроци по програмиране, уеб дизайн, книги, обучения - безплатно"/>
            </p:cNvPr>
            <p:cNvSpPr txBox="1"/>
            <p:nvPr userDrawn="1"/>
          </p:nvSpPr>
          <p:spPr>
            <a:xfrm flipH="1">
              <a:off x="1236228" y="2649965"/>
              <a:ext cx="212383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програмиране, книги – безплатно от Наков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1" name="TextBox 40">
              <a:hlinkClick r:id="rId12" tooltip="Безплатен курс &quot;Качествен програмен код&quot;"/>
            </p:cNvPr>
            <p:cNvSpPr txBox="1"/>
            <p:nvPr userDrawn="1"/>
          </p:nvSpPr>
          <p:spPr>
            <a:xfrm flipH="1">
              <a:off x="1766855" y="3335748"/>
              <a:ext cx="1594026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безплатен курс "Качествен програмен код"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2" name="TextBox 41">
  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  </p:cNvPr>
            <p:cNvSpPr txBox="1"/>
            <p:nvPr userDrawn="1"/>
          </p:nvSpPr>
          <p:spPr>
            <a:xfrm flipH="1">
              <a:off x="3407676" y="2461282"/>
              <a:ext cx="197794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алго академия – състезателно програмиране, състезания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3" name="TextBox 42">
              <a:hlinkClick r:id="rId14" tooltip="Безплатен ASP.NET курс - уеб програмиране, бази данни, C#, .NET, ASP.NET"/>
            </p:cNvPr>
            <p:cNvSpPr txBox="1"/>
            <p:nvPr userDrawn="1"/>
          </p:nvSpPr>
          <p:spPr>
            <a:xfrm flipH="1">
              <a:off x="3406019" y="1985429"/>
              <a:ext cx="2181421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ASP.NET курс - уеб програмиране, бази данни, C#, .NET, ASP.NET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4" name="TextBox 43">
              <a:hlinkClick r:id="rId15" tooltip="Софтуерна академия на Телерик - безплатни курсове и уроци по програмиране"/>
            </p:cNvPr>
            <p:cNvSpPr txBox="1"/>
            <p:nvPr userDrawn="1"/>
          </p:nvSpPr>
          <p:spPr>
            <a:xfrm flipH="1">
              <a:off x="1504800" y="1717933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200"/>
              </a:lvl1pPr>
            </a:lstStyle>
            <a:p>
              <a:pPr lvl="0" algn="l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курсове и уроци по </a:t>
              </a:r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програмиране – Телерик академия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5" name="TextBox 44">
              <a:hlinkClick r:id="rId16" tooltip="Безплатен курс &quot;Разработка на мобилни приложения&quot; - iPhone, Android, Windows Phone, PhoneGap, HTML5, jQuery, AJAX"/>
            </p:cNvPr>
            <p:cNvSpPr txBox="1"/>
            <p:nvPr userDrawn="1"/>
          </p:nvSpPr>
          <p:spPr>
            <a:xfrm flipH="1">
              <a:off x="3404043" y="2718405"/>
              <a:ext cx="2058568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lvl="0">
                <a:defRPr sz="1200"/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  <a:effectLst/>
                </a:rPr>
                <a:t>курс мобилни приложения с iPhone, Android, WP7, PhoneGap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46" name="TextBox 45">
              <a:hlinkClick r:id="rId17" tooltip="Free C# Programming Book by Svetlin Nakov - безплатна C# книга от Светлин Наков, книга C#, книга Java, безплатна книга"/>
            </p:cNvPr>
            <p:cNvSpPr txBox="1"/>
            <p:nvPr userDrawn="1"/>
          </p:nvSpPr>
          <p:spPr>
            <a:xfrm flipH="1">
              <a:off x="1440317" y="3117785"/>
              <a:ext cx="1901159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free C# book, безплатна книга C#, книга Java, книга C#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7" name="TextBox 46">
              <a:hlinkClick r:id="rId18" tooltip="Дончо Минков - сайт за програмиране"/>
            </p:cNvPr>
            <p:cNvSpPr txBox="1"/>
            <p:nvPr userDrawn="1"/>
          </p:nvSpPr>
          <p:spPr>
            <a:xfrm flipH="1">
              <a:off x="3401370" y="2963513"/>
              <a:ext cx="1475012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Дончо Минков - сайт за програмиране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48" name="TextBox 47">
              <a:hlinkClick r:id="rId19" tooltip="Николай Костов - блог за програмиране"/>
            </p:cNvPr>
            <p:cNvSpPr txBox="1"/>
            <p:nvPr userDrawn="1"/>
          </p:nvSpPr>
          <p:spPr>
            <a:xfrm flipH="1">
              <a:off x="3401423" y="3217864"/>
              <a:ext cx="1513403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bg-BG" sz="200" kern="1200" noProof="1" smtClean="0">
                  <a:ln w="0">
                    <a:noFill/>
                  </a:ln>
                  <a:solidFill>
                    <a:schemeClr val="bg1"/>
                  </a:solidFill>
                  <a:effectLst/>
                  <a:latin typeface="Corbel" pitchFamily="34" charset="0"/>
                  <a:ea typeface="+mn-ea"/>
                  <a:cs typeface="+mn-cs"/>
                </a:rPr>
                <a:t>Николай Костов - блог за програмиране</a:t>
              </a:r>
              <a:endParaRPr lang="bg-BG" sz="200" kern="1200" noProof="1">
                <a:ln w="0">
                  <a:noFill/>
                </a:ln>
                <a:solidFill>
                  <a:schemeClr val="bg1"/>
                </a:solidFill>
                <a:effectLst/>
                <a:latin typeface="Corbel" pitchFamily="34" charset="0"/>
                <a:ea typeface="+mn-ea"/>
                <a:cs typeface="+mn-cs"/>
              </a:endParaRPr>
            </a:p>
          </p:txBody>
        </p:sp>
        <p:sp>
          <p:nvSpPr>
            <p:cNvPr id="49" name="TextBox 48">
              <a:hlinkClick r:id="rId20" tooltip="безплатен C# курс в софтуерната академия на Наков"/>
            </p:cNvPr>
            <p:cNvSpPr txBox="1"/>
            <p:nvPr userDrawn="1"/>
          </p:nvSpPr>
          <p:spPr>
            <a:xfrm flipH="1">
              <a:off x="3398079" y="3548402"/>
              <a:ext cx="1359837" cy="12104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n w="0">
                    <a:solidFill>
                      <a:schemeClr val="tx1"/>
                    </a:solidFill>
                  </a:ln>
                  <a:effectLst/>
                </a:defRPr>
              </a:lvl1pPr>
            </a:lstStyle>
            <a:p>
              <a:pPr lvl="0"/>
              <a:r>
                <a:rPr lang="bg-BG" sz="200" noProof="1" smtClean="0">
                  <a:ln w="0">
                    <a:noFill/>
                  </a:ln>
                  <a:solidFill>
                    <a:schemeClr val="bg1"/>
                  </a:solidFill>
                </a:rPr>
                <a:t>C# курс, програмиране, безплатно</a:t>
              </a:r>
              <a:endParaRPr lang="bg-BG" sz="200" noProof="1">
                <a:ln w="0">
                  <a:noFill/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52400"/>
            <a:ext cx="7086600" cy="8382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r" rtl="0" eaLnBrk="0" fontAlgn="base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defRPr lang="en-US" sz="4000" b="1" kern="1200" baseline="0" dirty="0">
                <a:ln w="500"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0000" endPos="50000" dist="127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9" name="TextBox 8">
            <a:hlinkClick r:id="rId2" tooltip="Форум за програмиране и уеб дизайн - дискусии, съвети, въпроси и отговори @ Софтуерна академия на Телерик"/>
          </p:cNvPr>
          <p:cNvSpPr txBox="1"/>
          <p:nvPr userDrawn="1"/>
        </p:nvSpPr>
        <p:spPr>
          <a:xfrm rot="12041701" flipH="1">
            <a:off x="7471619" y="3840481"/>
            <a:ext cx="890352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 smtClean="0">
                <a:solidFill>
                  <a:schemeClr val="tx1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9600" b="1" dirty="0">
              <a:solidFill>
                <a:schemeClr val="tx1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TextBox 10">
            <a:hlinkClick r:id="rId4" tooltip="Програмиране за деца - безплатно в Телерик кидс академия"/>
          </p:cNvPr>
          <p:cNvSpPr txBox="1"/>
          <p:nvPr userDrawn="1"/>
        </p:nvSpPr>
        <p:spPr>
          <a:xfrm rot="9535351" flipH="1">
            <a:off x="923386" y="1861198"/>
            <a:ext cx="673363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88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8800" dirty="0"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2" name="TextBox 11">
            <a:hlinkClick r:id="rId5" tooltip="Безплатен SEO курс - оптимизация за търсачки, уроци по SEO"/>
          </p:cNvPr>
          <p:cNvSpPr txBox="1"/>
          <p:nvPr userDrawn="1"/>
        </p:nvSpPr>
        <p:spPr>
          <a:xfrm rot="16938170" flipH="1">
            <a:off x="4905823" y="966542"/>
            <a:ext cx="859648" cy="19928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11500" b="1" dirty="0" smtClean="0">
                <a:solidFill>
                  <a:srgbClr val="FF831D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1500" b="1" dirty="0">
              <a:solidFill>
                <a:srgbClr val="FF831D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3" name="TextBox 12">
            <a:hlinkClick r:id="rId6" tooltip="Безплатен курс &quot;Уеб дизайн с HTML, CSS и JavaScript&quot; - уроци по правене на уеб сайтове, HTML, CSS, Photoshop, JavaScript и CMS системи"/>
          </p:cNvPr>
          <p:cNvSpPr txBox="1"/>
          <p:nvPr userDrawn="1"/>
        </p:nvSpPr>
        <p:spPr>
          <a:xfrm rot="19836951" flipH="1">
            <a:off x="7379010" y="1495154"/>
            <a:ext cx="949687" cy="206210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1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128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innerShdw blurRad="63500" dist="50800" dir="81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" name="TextBox 13">
            <a:hlinkClick r:id="rId7" tooltip="Училищна софтуерна академия - безплатни уроци по програмиране и уеб дизайн"/>
          </p:cNvPr>
          <p:cNvSpPr txBox="1"/>
          <p:nvPr userDrawn="1"/>
        </p:nvSpPr>
        <p:spPr>
          <a:xfrm rot="2233443" flipH="1">
            <a:off x="2139218" y="940065"/>
            <a:ext cx="445351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HeroicExtremeLeftFacing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600" dirty="0" smtClean="0">
                <a:solidFill>
                  <a:schemeClr val="tx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5600" dirty="0">
              <a:solidFill>
                <a:schemeClr val="tx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5" name="TextBox 14">
            <a:hlinkClick r:id="rId8" tooltip="Безплатен курс &quot;Програмиране с ASP.NET MVC&quot; - уеб технологии, бази данни, C#, .NET, ASP.NET MVC"/>
          </p:cNvPr>
          <p:cNvSpPr txBox="1"/>
          <p:nvPr userDrawn="1"/>
        </p:nvSpPr>
        <p:spPr>
          <a:xfrm rot="8530737" flipH="1">
            <a:off x="4757100" y="4722613"/>
            <a:ext cx="643173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dirty="0" smtClean="0">
                <a:solidFill>
                  <a:srgbClr val="FF4A37"/>
                </a:solidFill>
                <a:effectLst>
                  <a:reflection blurRad="6350" stA="60000" endA="900" endPos="60000" dist="29997" dir="5400000" sy="-100000" algn="bl" rotWithShape="0"/>
                </a:effectLst>
              </a:rPr>
              <a:t>?</a:t>
            </a:r>
            <a:endParaRPr lang="en-US" sz="9600" dirty="0">
              <a:solidFill>
                <a:srgbClr val="FF4A37"/>
              </a:solidFill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  <p:sp>
        <p:nvSpPr>
          <p:cNvPr id="16" name="TextBox 15">
            <a:hlinkClick r:id="rId9" tooltip="Безплатен курс &quot;Разработка на софтуер в Cloud среда&quot; - AppEngine, AWS, Azure"/>
          </p:cNvPr>
          <p:cNvSpPr txBox="1"/>
          <p:nvPr userDrawn="1"/>
        </p:nvSpPr>
        <p:spPr>
          <a:xfrm rot="12627025" flipH="1">
            <a:off x="2910497" y="4405707"/>
            <a:ext cx="38648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7" name="TextBox 16">
            <a:hlinkClick r:id="rId10" tooltip="BG Coder - онлайн състезателна система - тренировки за състезания по програмиране - online judge"/>
          </p:cNvPr>
          <p:cNvSpPr txBox="1"/>
          <p:nvPr userDrawn="1"/>
        </p:nvSpPr>
        <p:spPr>
          <a:xfrm rot="1186146" flipH="1">
            <a:off x="6185957" y="4125718"/>
            <a:ext cx="499379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600" dirty="0" smtClean="0">
                <a:solidFill>
                  <a:srgbClr val="9966FF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6600" dirty="0">
              <a:solidFill>
                <a:srgbClr val="9966FF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8" name="TextBox 17">
            <a:hlinkClick r:id="rId11" tooltip="Светлин Наков - курсове и уроци по програмиране, уеб дизайн, книги, обучения - безплатно"/>
          </p:cNvPr>
          <p:cNvSpPr txBox="1"/>
          <p:nvPr userDrawn="1"/>
        </p:nvSpPr>
        <p:spPr>
          <a:xfrm rot="19460650" flipH="1">
            <a:off x="3150206" y="1979501"/>
            <a:ext cx="489197" cy="769441"/>
          </a:xfrm>
          <a:prstGeom prst="rect">
            <a:avLst/>
          </a:prstGeom>
          <a:noFill/>
        </p:spPr>
        <p:txBody>
          <a:bodyPr wrap="square" rtlCol="0">
            <a:prstTxWarp prst="textInflate">
              <a:avLst/>
            </a:prstTxWarp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solidFill>
                  <a:srgbClr val="FF6699"/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solidFill>
                <a:srgbClr val="FF6699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9" name="TextBox 18">
            <a:hlinkClick r:id="rId12" tooltip="Безплатен курс &quot;Качествен програмен код&quot;"/>
          </p:cNvPr>
          <p:cNvSpPr txBox="1"/>
          <p:nvPr userDrawn="1"/>
        </p:nvSpPr>
        <p:spPr>
          <a:xfrm rot="18277140" flipH="1">
            <a:off x="405234" y="3272336"/>
            <a:ext cx="413607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dirty="0" smtClean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600" dirty="0">
              <a:solidFill>
                <a:schemeClr val="tx2">
                  <a:lumMod val="40000"/>
                  <a:lumOff val="6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0" name="TextBox 19">
            <a:hlinkClick r:id="rId13" tooltip="Алго академия - Академия по алгоритмично програмиране - безплатни уроци по алгоритми и структури от данни, състезателно програмиране и състезания"/>
          </p:cNvPr>
          <p:cNvSpPr txBox="1"/>
          <p:nvPr userDrawn="1"/>
        </p:nvSpPr>
        <p:spPr>
          <a:xfrm rot="18695734" flipH="1">
            <a:off x="3127407" y="5396299"/>
            <a:ext cx="5481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?</a:t>
            </a:r>
            <a:endParaRPr lang="en-US" sz="6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21" name="TextBox 20">
            <a:hlinkClick r:id="rId14" tooltip="Безплатен ASP.NET курс - уеб програмиране, бази данни, C#, .NET, ASP.NET"/>
          </p:cNvPr>
          <p:cNvSpPr txBox="1"/>
          <p:nvPr userDrawn="1"/>
        </p:nvSpPr>
        <p:spPr>
          <a:xfrm rot="10134629" flipH="1">
            <a:off x="6730680" y="5522529"/>
            <a:ext cx="44439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000" dirty="0"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2" name="TextBox 21">
            <a:hlinkClick r:id="rId15" tooltip="Софтуерна академия на Телерик - безплатни курсове и уроци по програмиране"/>
          </p:cNvPr>
          <p:cNvSpPr txBox="1"/>
          <p:nvPr userDrawn="1"/>
        </p:nvSpPr>
        <p:spPr>
          <a:xfrm rot="12126217" flipH="1">
            <a:off x="559977" y="930479"/>
            <a:ext cx="387894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sz="4000" b="1" spc="150" dirty="0" smtClean="0">
                <a:ln w="1143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?</a:t>
            </a:r>
            <a:endParaRPr lang="en-US" sz="4000" b="1" spc="150" dirty="0">
              <a:ln w="11430"/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TextBox 22">
            <a:hlinkClick r:id="rId16" tooltip="Безплатен курс &quot;Разработка на мобилни приложения&quot; - iPhone, Android, Windows Phone, PhoneGap, HTML5, jQuery, AJAX"/>
          </p:cNvPr>
          <p:cNvSpPr txBox="1"/>
          <p:nvPr userDrawn="1"/>
        </p:nvSpPr>
        <p:spPr>
          <a:xfrm rot="20840689" flipH="1">
            <a:off x="8186733" y="5517701"/>
            <a:ext cx="357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n w="19050">
                  <a:solidFill>
                    <a:schemeClr val="accent4">
                      <a:lumMod val="75000"/>
                      <a:alpha val="50000"/>
                    </a:schemeClr>
                  </a:solidFill>
                  <a:prstDash val="solid"/>
                  <a:miter lim="800000"/>
                </a:ln>
                <a:solidFill>
                  <a:schemeClr val="accent4">
                    <a:lumMod val="20000"/>
                    <a:lumOff val="80000"/>
                    <a:alpha val="2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4000" b="1" dirty="0">
              <a:ln w="19050">
                <a:solidFill>
                  <a:schemeClr val="accent4">
                    <a:lumMod val="75000"/>
                    <a:alpha val="50000"/>
                  </a:schemeClr>
                </a:solidFill>
                <a:prstDash val="solid"/>
                <a:miter lim="800000"/>
              </a:ln>
              <a:solidFill>
                <a:schemeClr val="accent4">
                  <a:lumMod val="20000"/>
                  <a:lumOff val="80000"/>
                  <a:alpha val="25000"/>
                </a:schemeClr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4" name="TextBox 23">
            <a:hlinkClick r:id="rId17" tooltip="Free C# Programming Book by Svetlin Nakov - безплатна C# книга от Светлин Наков, книга C#, книга Java, безплатна книга"/>
          </p:cNvPr>
          <p:cNvSpPr txBox="1"/>
          <p:nvPr userDrawn="1"/>
        </p:nvSpPr>
        <p:spPr>
          <a:xfrm rot="15426793" flipH="1">
            <a:off x="1145826" y="4072253"/>
            <a:ext cx="36965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4400" dirty="0" smtClean="0"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4400" dirty="0">
              <a:ln>
                <a:solidFill>
                  <a:schemeClr val="accent2">
                    <a:lumMod val="40000"/>
                    <a:lumOff val="60000"/>
                  </a:schemeClr>
                </a:solidFill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5" name="TextBox 24">
            <a:hlinkClick r:id="rId18" tooltip="Дончо Минков - сайт за програмиране"/>
          </p:cNvPr>
          <p:cNvSpPr txBox="1"/>
          <p:nvPr userDrawn="1"/>
        </p:nvSpPr>
        <p:spPr>
          <a:xfrm rot="11071760" flipH="1">
            <a:off x="6518175" y="1140358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dirty="0" smtClean="0">
                <a:ln>
                  <a:solidFill>
                    <a:schemeClr val="tx1">
                      <a:lumMod val="75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2800" dirty="0">
              <a:ln>
                <a:solidFill>
                  <a:schemeClr val="tx1">
                    <a:lumMod val="75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6" name="TextBox 25">
            <a:hlinkClick r:id="rId19" tooltip="Николай Костов - блог за програмиране"/>
          </p:cNvPr>
          <p:cNvSpPr txBox="1"/>
          <p:nvPr userDrawn="1"/>
        </p:nvSpPr>
        <p:spPr>
          <a:xfrm rot="300526" flipH="1">
            <a:off x="3902297" y="1278821"/>
            <a:ext cx="34540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800" b="1" dirty="0" smtClean="0">
                <a:ln w="31550" cmpd="sng">
                  <a:solidFill>
                    <a:schemeClr val="tx2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?</a:t>
            </a:r>
            <a:endParaRPr lang="en-US" sz="2800" dirty="0">
              <a:ln w="31550" cmpd="sng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</a:ln>
              <a:solidFill>
                <a:schemeClr val="tx1">
                  <a:lumMod val="20000"/>
                  <a:lumOff val="8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7" name="TextBox 26">
            <a:hlinkClick r:id="rId20" tooltip="C# курс - програмиране, уроци, видео, лекции от Наков"/>
          </p:cNvPr>
          <p:cNvSpPr txBox="1"/>
          <p:nvPr userDrawn="1"/>
        </p:nvSpPr>
        <p:spPr>
          <a:xfrm rot="2086872" flipH="1">
            <a:off x="8330354" y="1359227"/>
            <a:ext cx="44439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200" dirty="0" smtClean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?</a:t>
            </a:r>
            <a:endParaRPr lang="en-US" sz="3200" dirty="0"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8" name="Rectangle 27"/>
          <p:cNvSpPr/>
          <p:nvPr userDrawn="1"/>
        </p:nvSpPr>
        <p:spPr>
          <a:xfrm>
            <a:off x="1828800" y="2903716"/>
            <a:ext cx="5486400" cy="1261884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lvl="0" indent="0" algn="ctr" ea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7600" b="1" spc="150" noProof="0" dirty="0" smtClean="0">
                <a:ln w="11430"/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rPr>
              <a:t>Questions?</a:t>
            </a:r>
            <a:endParaRPr lang="en-US" sz="7600" b="1" spc="150" dirty="0">
              <a:ln w="11430"/>
              <a:solidFill>
                <a:schemeClr val="tx1">
                  <a:lumMod val="40000"/>
                  <a:lumOff val="60000"/>
                </a:scheme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+mn-lt"/>
            </a:endParaRP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6807131" y="6400800"/>
            <a:ext cx="2218556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 smtClean="0"/>
              <a:t>Course web site URL</a:t>
            </a:r>
            <a:endParaRPr lang="en-US" dirty="0"/>
          </a:p>
        </p:txBody>
      </p:sp>
      <p:sp>
        <p:nvSpPr>
          <p:cNvPr id="10" name="TextBox 9">
            <a:hlinkClick r:id="rId3" tooltip="Курсове и уроци по програмиране, уеб дизайн, разработка на софтуер и информационни технологии - лекции, видео уроци, обучения - безплатно"/>
          </p:cNvPr>
          <p:cNvSpPr txBox="1"/>
          <p:nvPr userDrawn="1"/>
        </p:nvSpPr>
        <p:spPr>
          <a:xfrm rot="2456848" flipH="1">
            <a:off x="968763" y="4970087"/>
            <a:ext cx="859648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>
              <a:lnSpc>
                <a:spcPct val="80000"/>
              </a:lnSpc>
            </a:pPr>
            <a:r>
              <a:rPr lang="en-US" sz="12000" b="1" dirty="0" smtClean="0">
                <a:solidFill>
                  <a:srgbClr val="FFBF8B"/>
                </a:solidFill>
                <a:effectLst>
                  <a:reflection blurRad="6350" stA="55000" endA="300" endPos="45500" dir="5400000" sy="-100000" algn="bl" rotWithShape="0"/>
                </a:effectLst>
                <a:latin typeface="Cambria" pitchFamily="18" charset="0"/>
              </a:rPr>
              <a:t>?</a:t>
            </a:r>
            <a:endParaRPr lang="en-US" sz="12000" b="1" dirty="0">
              <a:solidFill>
                <a:srgbClr val="FFBF8B"/>
              </a:solidFill>
              <a:effectLst>
                <a:reflection blurRad="6350" stA="55000" endA="300" endPos="45500" dir="5400000" sy="-100000" algn="bl" rotWithShape="0"/>
              </a:effectLst>
              <a:latin typeface="Cambr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"/>
          <p:cNvPicPr>
            <a:picLocks noChangeAspect="1" noChangeArrowheads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0"/>
            <a:ext cx="9144000" cy="590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7650"/>
            <a:ext cx="9144000" cy="483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400" y="228600"/>
            <a:ext cx="1714500" cy="428625"/>
          </a:xfrm>
          <a:prstGeom prst="rect">
            <a:avLst/>
          </a:prstGeom>
          <a:noFill/>
          <a:effectLst>
            <a:outerShdw blurRad="127000" sx="101000" sy="101000" algn="ctr" rotWithShape="0">
              <a:schemeClr val="tx1">
                <a:lumMod val="20000"/>
                <a:lumOff val="80000"/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3500"/>
            <a:ext cx="9144000" cy="590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47650"/>
            <a:ext cx="9144000" cy="483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52400" y="228600"/>
            <a:ext cx="1714500" cy="428625"/>
          </a:xfrm>
          <a:prstGeom prst="rect">
            <a:avLst/>
          </a:prstGeom>
          <a:noFill/>
          <a:effectLst>
            <a:outerShdw blurRad="127000" sx="101000" sy="101000" algn="ctr" rotWithShape="0">
              <a:schemeClr val="tx1">
                <a:lumMod val="20000"/>
                <a:lumOff val="80000"/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6693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04" r:id="rId7"/>
    <p:sldLayoutId id="2147483703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r" rtl="0" eaLnBrk="1" fontAlgn="base" hangingPunct="1">
        <a:lnSpc>
          <a:spcPts val="4400"/>
        </a:lnSpc>
        <a:spcBef>
          <a:spcPct val="0"/>
        </a:spcBef>
        <a:spcAft>
          <a:spcPct val="0"/>
        </a:spcAft>
        <a:defRPr sz="4400" b="1" kern="1200" baseline="0">
          <a:ln w="500">
            <a:noFill/>
          </a:ln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Corbel" pitchFamily="34" charset="0"/>
        </a:defRPr>
      </a:lvl9pPr>
    </p:titleStyle>
    <p:bodyStyle>
      <a:lvl1pPr marL="319088" indent="-319088" algn="l" rtl="0" eaLnBrk="1" fontAlgn="base" hangingPunct="1">
        <a:spcBef>
          <a:spcPct val="20000"/>
        </a:spcBef>
        <a:spcAft>
          <a:spcPct val="0"/>
        </a:spcAft>
        <a:buClr>
          <a:schemeClr val="accent5">
            <a:lumMod val="40000"/>
            <a:lumOff val="60000"/>
          </a:schemeClr>
        </a:buClr>
        <a:buSzPct val="70000"/>
        <a:buFont typeface="Wingdings 2" pitchFamily="18" charset="2"/>
        <a:buChar char=""/>
        <a:defRPr sz="32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30238" indent="-273050" algn="l" rtl="0" eaLnBrk="1" fontAlgn="base" hangingPunct="1">
        <a:spcBef>
          <a:spcPct val="20000"/>
        </a:spcBef>
        <a:spcAft>
          <a:spcPct val="0"/>
        </a:spcAft>
        <a:buClr>
          <a:schemeClr val="accent2">
            <a:lumMod val="60000"/>
            <a:lumOff val="40000"/>
          </a:schemeClr>
        </a:buClr>
        <a:buFont typeface="Wingdings 2" pitchFamily="18" charset="2"/>
        <a:buChar char=""/>
        <a:defRPr sz="30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922338" indent="-273050" algn="l" rtl="0" eaLnBrk="1" fontAlgn="base" hangingPunct="1"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Font typeface="Wingdings 2" pitchFamily="18" charset="2"/>
        <a:buChar char=""/>
        <a:defRPr sz="28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187450" indent="-228600" algn="l" rtl="0" eaLnBrk="1" fontAlgn="base" hangingPunct="1">
        <a:spcBef>
          <a:spcPct val="20000"/>
        </a:spcBef>
        <a:spcAft>
          <a:spcPct val="0"/>
        </a:spcAft>
        <a:buClr>
          <a:srgbClr val="F8BD52"/>
        </a:buClr>
        <a:buFont typeface="Wingdings 2" pitchFamily="18" charset="2"/>
        <a:buChar char=""/>
        <a:defRPr sz="26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425575" indent="-228600" algn="l" rtl="0" eaLnBrk="1" fontAlgn="base" hangingPunct="1">
        <a:spcBef>
          <a:spcPct val="20000"/>
        </a:spcBef>
        <a:spcAft>
          <a:spcPct val="0"/>
        </a:spcAft>
        <a:buClr>
          <a:srgbClr val="46A6BD"/>
        </a:buClr>
        <a:buFont typeface="Wingdings 2" pitchFamily="18" charset="2"/>
        <a:buChar char=""/>
        <a:defRPr sz="2400" b="1" kern="1200">
          <a:solidFill>
            <a:schemeClr val="tx1">
              <a:lumMod val="20000"/>
              <a:lumOff val="8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673352" indent="-228600" algn="l" rtl="0" eaLnBrk="1" latinLnBrk="0" hangingPunct="1">
        <a:spcBef>
          <a:spcPct val="20000"/>
        </a:spcBef>
        <a:buClr>
          <a:schemeClr val="accent6"/>
        </a:buClr>
        <a:buFont typeface="Wingdings 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11096" indent="-228600" algn="l" rtl="0" eaLnBrk="1" latinLnBrk="0" hangingPunct="1">
        <a:spcBef>
          <a:spcPct val="20000"/>
        </a:spcBef>
        <a:buClr>
          <a:schemeClr val="tx2"/>
        </a:buClr>
        <a:buFont typeface="Wingdings 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21408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22576" indent="-182880" algn="l" rtl="0" eaLnBrk="1" latinLnBrk="0" hangingPunct="1">
        <a:spcBef>
          <a:spcPct val="20000"/>
        </a:spcBef>
        <a:buClr>
          <a:schemeClr val="tx2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openxmlformats.org/officeDocument/2006/relationships/hyperlink" Target="http://academy.telerik.com/" TargetMode="External"/><Relationship Id="rId5" Type="http://schemas.openxmlformats.org/officeDocument/2006/relationships/image" Target="../media/image6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gi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://academy.telerik.com/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://facebook.com/TelerikAcademy" TargetMode="External"/><Relationship Id="rId3" Type="http://schemas.openxmlformats.org/officeDocument/2006/relationships/hyperlink" Target="http://academy.telerik.com/" TargetMode="External"/><Relationship Id="rId7" Type="http://schemas.openxmlformats.org/officeDocument/2006/relationships/image" Target="../media/image44.png"/><Relationship Id="rId2" Type="http://schemas.openxmlformats.org/officeDocument/2006/relationships/hyperlink" Target="http://csharpfundamentals.teleri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hyperlink" Target="http://forums.academy.telerik.com/" TargetMode="External"/><Relationship Id="rId10" Type="http://schemas.openxmlformats.org/officeDocument/2006/relationships/image" Target="../media/image46.png"/><Relationship Id="rId4" Type="http://schemas.openxmlformats.org/officeDocument/2006/relationships/hyperlink" Target="http://www.facebook.com/telerikacademy" TargetMode="External"/><Relationship Id="rId9" Type="http://schemas.openxmlformats.org/officeDocument/2006/relationships/image" Target="../media/image4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Structural </a:t>
            </a:r>
            <a:r>
              <a:rPr lang="en-US" dirty="0"/>
              <a:t>Patterns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144441"/>
            <a:ext cx="8229600" cy="853444"/>
          </a:xfrm>
        </p:spPr>
        <p:txBody>
          <a:bodyPr/>
          <a:lstStyle/>
          <a:p>
            <a:r>
              <a:rPr lang="en-US" dirty="0"/>
              <a:t>Describe ways to assemble objects </a:t>
            </a:r>
            <a:r>
              <a:rPr lang="en-US" dirty="0" smtClean="0"/>
              <a:t>to</a:t>
            </a:r>
            <a:br>
              <a:rPr lang="en-US" dirty="0" smtClean="0"/>
            </a:br>
            <a:r>
              <a:rPr lang="en-US" dirty="0" smtClean="0"/>
              <a:t>implement </a:t>
            </a:r>
            <a:r>
              <a:rPr lang="en-US" dirty="0"/>
              <a:t>a new functionality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090265">
            <a:off x="850880" y="697847"/>
            <a:ext cx="3449180" cy="145942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48498" y="381000"/>
            <a:ext cx="3385902" cy="14728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07958">
            <a:off x="516408" y="3709873"/>
            <a:ext cx="2620015" cy="99824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6" name="Picture 9" descr="facad057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65138" y="4746576"/>
            <a:ext cx="4070141" cy="153097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52886" y="5802868"/>
            <a:ext cx="3990513" cy="400110"/>
          </a:xfrm>
        </p:spPr>
        <p:txBody>
          <a:bodyPr/>
          <a:lstStyle/>
          <a:p>
            <a:r>
              <a:rPr lang="en-US" dirty="0"/>
              <a:t>Telerik Software Academy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352887" y="6107668"/>
            <a:ext cx="3990513" cy="369332"/>
          </a:xfrm>
        </p:spPr>
        <p:txBody>
          <a:bodyPr/>
          <a:lstStyle/>
          <a:p>
            <a:r>
              <a:rPr lang="en-US" dirty="0" smtClean="0">
                <a:hlinkClick r:id="rId11"/>
              </a:rPr>
              <a:t>http://academy.telerik.com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52887" y="5428225"/>
            <a:ext cx="3990513" cy="461665"/>
          </a:xfrm>
        </p:spPr>
        <p:txBody>
          <a:bodyPr/>
          <a:lstStyle/>
          <a:p>
            <a:r>
              <a:rPr lang="en-US" dirty="0" smtClean="0"/>
              <a:t>High-Quality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9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Composite Pattern</a:t>
            </a:r>
            <a:endParaRPr lang="bg-BG" dirty="0"/>
          </a:p>
        </p:txBody>
      </p:sp>
      <p:sp>
        <p:nvSpPr>
          <p:cNvPr id="42701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762000"/>
            <a:ext cx="8686800" cy="5791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Composite Pattern </a:t>
            </a:r>
            <a:r>
              <a:rPr lang="en-US" dirty="0" smtClean="0"/>
              <a:t>allows to combine different types of objects in tree structures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Gives the possibility to treat the same individual objects or groups of objects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100" y="3124200"/>
            <a:ext cx="7489800" cy="32579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2073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Composite Pattern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8686800" cy="5791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Used when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We have different objects and we want to treat them the same way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We want to </a:t>
            </a:r>
            <a:r>
              <a:rPr lang="en-US" dirty="0" smtClean="0"/>
              <a:t>present hierarchy </a:t>
            </a:r>
            <a:r>
              <a:rPr lang="en-US" dirty="0"/>
              <a:t>of </a:t>
            </a:r>
            <a:r>
              <a:rPr lang="en-US" dirty="0" smtClean="0"/>
              <a:t>objects</a:t>
            </a:r>
          </a:p>
          <a:p>
            <a:pPr lvl="2">
              <a:lnSpc>
                <a:spcPct val="100000"/>
              </a:lnSpc>
            </a:pPr>
            <a:r>
              <a:rPr lang="en-US" dirty="0" smtClean="0"/>
              <a:t>Tree-like structures</a:t>
            </a:r>
            <a:endParaRPr lang="en-US" dirty="0"/>
          </a:p>
          <a:p>
            <a:r>
              <a:rPr lang="en-US" dirty="0" smtClean="0"/>
              <a:t>Examples in .NET Framework</a:t>
            </a:r>
          </a:p>
          <a:p>
            <a:pPr lvl="1"/>
            <a:r>
              <a:rPr lang="en-US" dirty="0" err="1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Windows.Forms.Control</a:t>
            </a:r>
            <a:r>
              <a:rPr lang="en-US" dirty="0" smtClean="0"/>
              <a:t> </a:t>
            </a:r>
            <a:r>
              <a:rPr lang="en-US" dirty="0"/>
              <a:t>and its </a:t>
            </a:r>
            <a:r>
              <a:rPr lang="en-US" dirty="0" smtClean="0"/>
              <a:t>derived classes</a:t>
            </a:r>
          </a:p>
          <a:p>
            <a:pPr lvl="1"/>
            <a:r>
              <a:rPr lang="en-US" dirty="0" err="1">
                <a:solidFill>
                  <a:schemeClr val="accent6">
                    <a:lumMod val="20000"/>
                    <a:lumOff val="80000"/>
                  </a:schemeClr>
                </a:solidFill>
              </a:rPr>
              <a:t>System.Web.UI.Control</a:t>
            </a:r>
            <a:r>
              <a:rPr lang="en-US" dirty="0" smtClean="0"/>
              <a:t> </a:t>
            </a:r>
            <a:r>
              <a:rPr lang="en-US" dirty="0"/>
              <a:t>and its derived </a:t>
            </a:r>
            <a:r>
              <a:rPr lang="en-US" dirty="0" smtClean="0"/>
              <a:t>classes</a:t>
            </a:r>
          </a:p>
          <a:p>
            <a:pPr lvl="1"/>
            <a:r>
              <a:rPr lang="en-US" dirty="0" err="1">
                <a:solidFill>
                  <a:schemeClr val="accent6">
                    <a:lumMod val="20000"/>
                    <a:lumOff val="80000"/>
                  </a:schemeClr>
                </a:solidFill>
              </a:rPr>
              <a:t>System.Xml.XmlNode</a:t>
            </a:r>
            <a:r>
              <a:rPr lang="en-US" dirty="0"/>
              <a:t> and its derived 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635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4" name="Rectangle 2"/>
          <p:cNvSpPr>
            <a:spLocks noGrp="1" noChangeArrowheads="1"/>
          </p:cNvSpPr>
          <p:nvPr>
            <p:ph type="title"/>
          </p:nvPr>
        </p:nvSpPr>
        <p:spPr>
          <a:xfrm>
            <a:off x="1691680" y="152400"/>
            <a:ext cx="7315200" cy="609600"/>
          </a:xfrm>
        </p:spPr>
        <p:txBody>
          <a:bodyPr/>
          <a:lstStyle/>
          <a:p>
            <a:r>
              <a:rPr lang="en-US" dirty="0"/>
              <a:t>Composite </a:t>
            </a:r>
            <a:r>
              <a:rPr lang="en-US" dirty="0" smtClean="0"/>
              <a:t>Pattern – Example</a:t>
            </a:r>
            <a:endParaRPr lang="en-US" b="0" dirty="0"/>
          </a:p>
        </p:txBody>
      </p:sp>
      <p:sp>
        <p:nvSpPr>
          <p:cNvPr id="474115" name="Rectangle 3"/>
          <p:cNvSpPr>
            <a:spLocks noGrp="1" noChangeArrowheads="1"/>
          </p:cNvSpPr>
          <p:nvPr>
            <p:ph idx="1"/>
          </p:nvPr>
        </p:nvSpPr>
        <p:spPr>
          <a:xfrm>
            <a:off x="342900" y="842695"/>
            <a:ext cx="8458200" cy="4262705"/>
          </a:xfr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abstract class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MailReceiver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{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abstract void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SendMail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2000" dirty="0">
              <a:solidFill>
                <a:srgbClr val="8CF4F2"/>
              </a:solidFill>
              <a:latin typeface="Consolas" pitchFamily="49" charset="0"/>
              <a:cs typeface="Consolas" pitchFamily="49" charset="0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EmailAddress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MailReceiver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{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override void </a:t>
            </a:r>
            <a:r>
              <a:rPr lang="en-US" sz="2000" dirty="0" err="1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SendMail</a:t>
            </a: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() { 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/*...*/ }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GroupOfEmailAddresses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MailReceiver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{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noProof="1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2000" noProof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List&lt;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MailReceiver</a:t>
            </a:r>
            <a:r>
              <a:rPr lang="en-US" sz="2000" noProof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&gt; participants;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override void </a:t>
            </a:r>
            <a:r>
              <a:rPr lang="en-US" sz="2000" dirty="0" err="1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SendMail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     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foreach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p in participants)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p.SendMail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42900" y="5181600"/>
            <a:ext cx="8458200" cy="1431161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282575" indent="-282575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0" fontAlgn="base" hangingPunct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static void Main() {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rootGroup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= new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GroupOfEmailAddresses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dirty="0" err="1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rootGroup.SendMail</a:t>
            </a: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en-US" sz="2000" dirty="0" smtClean="0">
                <a:solidFill>
                  <a:srgbClr val="8CF4F2"/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2000" dirty="0">
              <a:solidFill>
                <a:srgbClr val="8CF4F2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71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Composite Pattern –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986" y="921763"/>
            <a:ext cx="6196028" cy="563143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3124200" y="1676400"/>
            <a:ext cx="838200" cy="274320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28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9600" y="990600"/>
            <a:ext cx="7924800" cy="685800"/>
          </a:xfrm>
        </p:spPr>
        <p:txBody>
          <a:bodyPr/>
          <a:lstStyle/>
          <a:p>
            <a:r>
              <a:rPr lang="en-US" dirty="0"/>
              <a:t>Flyweight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0" y="1981200"/>
            <a:ext cx="6766560" cy="42291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38857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Flyweight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685800"/>
            <a:ext cx="8839200" cy="594360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Use </a:t>
            </a:r>
            <a:r>
              <a:rPr lang="en-US" u="sng" dirty="0"/>
              <a:t>sharing</a:t>
            </a:r>
            <a:r>
              <a:rPr lang="en-US" dirty="0"/>
              <a:t> to support large numbers of fine-grained objects </a:t>
            </a:r>
            <a:r>
              <a:rPr lang="en-US" dirty="0" smtClean="0"/>
              <a:t>efficiently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Reduce storage costs for large number of </a:t>
            </a:r>
            <a:r>
              <a:rPr lang="en-US" dirty="0" smtClean="0"/>
              <a:t>objects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Share objects to be used in multiple contexts </a:t>
            </a:r>
            <a:r>
              <a:rPr lang="en-US" dirty="0" smtClean="0"/>
              <a:t>simultaneously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Retain object oriented granularity and </a:t>
            </a:r>
            <a:r>
              <a:rPr lang="en-US" dirty="0" smtClean="0"/>
              <a:t>flexibility</a:t>
            </a:r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Minimizes memory use </a:t>
            </a:r>
            <a:r>
              <a:rPr lang="en-US" dirty="0" smtClean="0"/>
              <a:t>by</a:t>
            </a:r>
            <a:br>
              <a:rPr lang="en-US" dirty="0" smtClean="0"/>
            </a:br>
            <a:r>
              <a:rPr lang="en-US" dirty="0" smtClean="0"/>
              <a:t>sharing </a:t>
            </a:r>
            <a:r>
              <a:rPr lang="en-US" dirty="0"/>
              <a:t>as much data </a:t>
            </a:r>
            <a:r>
              <a:rPr lang="en-US" dirty="0" smtClean="0"/>
              <a:t>as</a:t>
            </a:r>
            <a:br>
              <a:rPr lang="en-US" dirty="0" smtClean="0"/>
            </a:br>
            <a:r>
              <a:rPr lang="en-US" dirty="0" smtClean="0"/>
              <a:t>possible </a:t>
            </a:r>
            <a:r>
              <a:rPr lang="en-US" dirty="0"/>
              <a:t>with </a:t>
            </a:r>
            <a:r>
              <a:rPr lang="en-US" dirty="0" smtClean="0"/>
              <a:t>other </a:t>
            </a:r>
            <a:br>
              <a:rPr lang="en-US" dirty="0" smtClean="0"/>
            </a:br>
            <a:r>
              <a:rPr lang="en-US" dirty="0" smtClean="0"/>
              <a:t>similar </a:t>
            </a:r>
            <a:r>
              <a:rPr lang="en-US" dirty="0"/>
              <a:t>objects</a:t>
            </a:r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dirty="0" err="1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String.Intern</a:t>
            </a:r>
            <a:r>
              <a:rPr lang="en-US" dirty="0" smtClean="0"/>
              <a:t> returns Flyweight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3074" name="Picture 2" descr="http://www.woodeso.com/wp-content/uploads/2013/03/Picture-Tile-Desig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038600"/>
            <a:ext cx="2555510" cy="205740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0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Flyweight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62000"/>
            <a:ext cx="8839200" cy="6019800"/>
          </a:xfrm>
        </p:spPr>
        <p:txBody>
          <a:bodyPr/>
          <a:lstStyle/>
          <a:p>
            <a:r>
              <a:rPr lang="en-US" dirty="0"/>
              <a:t>Each "flyweight" object </a:t>
            </a:r>
            <a:r>
              <a:rPr lang="en-US" dirty="0" smtClean="0"/>
              <a:t>is divided </a:t>
            </a:r>
            <a:r>
              <a:rPr lang="en-US" dirty="0"/>
              <a:t>into </a:t>
            </a:r>
            <a:r>
              <a:rPr lang="en-US" dirty="0" smtClean="0"/>
              <a:t>2 pieces:</a:t>
            </a:r>
            <a:endParaRPr lang="en-US" dirty="0"/>
          </a:p>
          <a:p>
            <a:pPr lvl="1"/>
            <a:r>
              <a:rPr lang="en-US" dirty="0"/>
              <a:t>state-dependent (</a:t>
            </a:r>
            <a:r>
              <a:rPr lang="en-US" dirty="0" smtClean="0"/>
              <a:t>extrinsic, as </a:t>
            </a:r>
            <a:r>
              <a:rPr lang="en-US" dirty="0"/>
              <a:t>parameter)</a:t>
            </a:r>
          </a:p>
          <a:p>
            <a:pPr lvl="1"/>
            <a:r>
              <a:rPr lang="en-US" dirty="0"/>
              <a:t>state-independent </a:t>
            </a:r>
            <a:r>
              <a:rPr lang="en-US" dirty="0" smtClean="0"/>
              <a:t>(intrinsic, shared by factory)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94" y="2743200"/>
            <a:ext cx="8119012" cy="3569802"/>
          </a:xfrm>
          <a:prstGeom prst="roundRect">
            <a:avLst>
              <a:gd name="adj" fmla="val 296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92382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Flyweight –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920496"/>
            <a:ext cx="6705600" cy="570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915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9600" y="990600"/>
            <a:ext cx="7924800" cy="685800"/>
          </a:xfrm>
        </p:spPr>
        <p:txBody>
          <a:bodyPr/>
          <a:lstStyle/>
          <a:p>
            <a:r>
              <a:rPr lang="en-US" dirty="0" smtClean="0"/>
              <a:t>Proxy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39" y="2362200"/>
            <a:ext cx="8942121" cy="335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429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76200"/>
            <a:ext cx="7086600" cy="685800"/>
          </a:xfrm>
        </p:spPr>
        <p:txBody>
          <a:bodyPr/>
          <a:lstStyle/>
          <a:p>
            <a:r>
              <a:rPr lang="en-US" dirty="0" smtClean="0"/>
              <a:t>The Proxy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609600"/>
            <a:ext cx="8686800" cy="5791200"/>
          </a:xfrm>
        </p:spPr>
        <p:txBody>
          <a:bodyPr/>
          <a:lstStyle/>
          <a:p>
            <a:pPr marL="282575" lvl="1" indent="-28257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/>
              <a:t>An object representing another object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Provide </a:t>
            </a:r>
            <a:r>
              <a:rPr lang="en-US" dirty="0"/>
              <a:t>a surrogate or placeholder for another object to control access to </a:t>
            </a:r>
            <a:r>
              <a:rPr lang="en-US" dirty="0" smtClean="0"/>
              <a:t>it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Use an extra level </a:t>
            </a:r>
            <a:r>
              <a:rPr lang="en-US" dirty="0" smtClean="0"/>
              <a:t>of indirection </a:t>
            </a:r>
            <a:r>
              <a:rPr lang="en-US" dirty="0"/>
              <a:t>to </a:t>
            </a:r>
            <a:r>
              <a:rPr lang="en-US" dirty="0" smtClean="0"/>
              <a:t>support</a:t>
            </a:r>
            <a:br>
              <a:rPr lang="en-US" dirty="0" smtClean="0"/>
            </a:br>
            <a:r>
              <a:rPr lang="en-US" dirty="0" smtClean="0"/>
              <a:t>distributed</a:t>
            </a:r>
            <a:r>
              <a:rPr lang="en-US" dirty="0"/>
              <a:t>, </a:t>
            </a:r>
            <a:r>
              <a:rPr lang="en-US" dirty="0" smtClean="0"/>
              <a:t>controlled or </a:t>
            </a:r>
            <a:r>
              <a:rPr lang="en-US" dirty="0"/>
              <a:t>intelligent </a:t>
            </a:r>
            <a:r>
              <a:rPr lang="en-US" dirty="0" smtClean="0"/>
              <a:t>access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Add a wrapper </a:t>
            </a:r>
            <a:r>
              <a:rPr lang="en-US" dirty="0" smtClean="0"/>
              <a:t>and delegation </a:t>
            </a:r>
            <a:r>
              <a:rPr lang="en-US" dirty="0"/>
              <a:t>to </a:t>
            </a:r>
            <a:r>
              <a:rPr lang="en-US" dirty="0" smtClean="0"/>
              <a:t>protect the </a:t>
            </a:r>
            <a:r>
              <a:rPr lang="en-US" dirty="0"/>
              <a:t>real </a:t>
            </a:r>
            <a:r>
              <a:rPr lang="en-US" dirty="0" smtClean="0"/>
              <a:t>component from </a:t>
            </a:r>
            <a:r>
              <a:rPr lang="en-US" dirty="0"/>
              <a:t>undue </a:t>
            </a:r>
            <a:r>
              <a:rPr lang="en-US" dirty="0" smtClean="0"/>
              <a:t>complexity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732" y="3971963"/>
            <a:ext cx="6478135" cy="2572093"/>
          </a:xfrm>
          <a:prstGeom prst="roundRect">
            <a:avLst>
              <a:gd name="adj" fmla="val 479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/>
          <p:cNvSpPr txBox="1"/>
          <p:nvPr/>
        </p:nvSpPr>
        <p:spPr>
          <a:xfrm>
            <a:off x="1332932" y="5478959"/>
            <a:ext cx="27056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 be implemented using inheritance</a:t>
            </a:r>
            <a:endParaRPr lang="en-US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42306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</a:t>
            </a:r>
            <a:r>
              <a:rPr lang="en-US" dirty="0" smtClean="0"/>
              <a:t>Patterns</a:t>
            </a:r>
            <a:endParaRPr lang="en-US" dirty="0"/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86800" cy="5509200"/>
          </a:xfrm>
          <a:ln/>
        </p:spPr>
        <p:txBody>
          <a:bodyPr>
            <a:spAutoFit/>
          </a:bodyPr>
          <a:lstStyle/>
          <a:p>
            <a:pPr>
              <a:lnSpc>
                <a:spcPct val="10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 smtClean="0"/>
              <a:t>Describe ways to assemble objects to implement a new functionality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Ease the design by identifying a simple way to realize relationships between entities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These </a:t>
            </a:r>
            <a:r>
              <a:rPr lang="en-US" dirty="0"/>
              <a:t>design patterns </a:t>
            </a:r>
            <a:r>
              <a:rPr lang="en-US" dirty="0" smtClean="0"/>
              <a:t>are all </a:t>
            </a:r>
            <a:r>
              <a:rPr lang="en-US" dirty="0"/>
              <a:t>about </a:t>
            </a:r>
            <a:r>
              <a:rPr lang="en-US" dirty="0" smtClean="0"/>
              <a:t>class </a:t>
            </a:r>
            <a:r>
              <a:rPr lang="en-US" dirty="0"/>
              <a:t>and </a:t>
            </a:r>
            <a:r>
              <a:rPr lang="en-US" dirty="0" smtClean="0"/>
              <a:t>object composition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Structural class-creation patterns use inheritance to compose </a:t>
            </a:r>
            <a:r>
              <a:rPr lang="en-US" dirty="0" smtClean="0"/>
              <a:t>interfaces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Structural object-patterns define ways to compose objects to obtain new functionality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01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Proxy – Applicability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713232"/>
            <a:ext cx="8686800" cy="5916168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Remote proxy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Local representative of remote object 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Example: WPF (decouple networking details), COM Callable </a:t>
            </a:r>
            <a:r>
              <a:rPr lang="en-US" dirty="0" smtClean="0"/>
              <a:t>Wrappers</a:t>
            </a:r>
            <a:endParaRPr lang="en-US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Virtual proxy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Creates expensive</a:t>
            </a:r>
            <a:br>
              <a:rPr lang="en-US" dirty="0" smtClean="0"/>
            </a:br>
            <a:r>
              <a:rPr lang="en-US" dirty="0" smtClean="0"/>
              <a:t>object on demand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Examples: placeholder</a:t>
            </a:r>
            <a:br>
              <a:rPr lang="en-US" dirty="0" smtClean="0"/>
            </a:br>
            <a:r>
              <a:rPr lang="en-US" dirty="0" smtClean="0"/>
              <a:t>image, Entity Framework, cached repository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Protection proxy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Used to control access to an object, based on some authorization rules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pic>
        <p:nvPicPr>
          <p:cNvPr id="6" name="Picture 2" descr="http://sourcemaking.com/files/sm/images/patterns/Proxy_example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389632"/>
            <a:ext cx="3504462" cy="213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38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Proxy Pattern –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511" y="997739"/>
            <a:ext cx="5524979" cy="555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22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9600" y="914400"/>
            <a:ext cx="7924800" cy="685800"/>
          </a:xfrm>
        </p:spPr>
        <p:txBody>
          <a:bodyPr/>
          <a:lstStyle/>
          <a:p>
            <a:r>
              <a:rPr lang="en-US" dirty="0" smtClean="0"/>
              <a:t>Decorator</a:t>
            </a:r>
            <a:endParaRPr lang="en-US" dirty="0"/>
          </a:p>
        </p:txBody>
      </p:sp>
      <p:pic>
        <p:nvPicPr>
          <p:cNvPr id="3074" name="Picture 2" descr="https://c2.staticflickr.com/8/7123/7831144444_120fb091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790" y="1905000"/>
            <a:ext cx="5890419" cy="452384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315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7086600" cy="838200"/>
          </a:xfrm>
        </p:spPr>
        <p:txBody>
          <a:bodyPr/>
          <a:lstStyle/>
          <a:p>
            <a:r>
              <a:rPr lang="en-US" dirty="0" smtClean="0"/>
              <a:t>Decorator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685800"/>
            <a:ext cx="8915400" cy="579120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Add </a:t>
            </a:r>
            <a:r>
              <a:rPr lang="en-US" dirty="0" smtClean="0"/>
              <a:t>functionality to existing </a:t>
            </a:r>
            <a:r>
              <a:rPr lang="en-US" dirty="0"/>
              <a:t>objects </a:t>
            </a:r>
            <a:r>
              <a:rPr lang="en-US" dirty="0" smtClean="0"/>
              <a:t>at run-time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dirty="0" smtClean="0"/>
              <a:t>Wrapping original component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dirty="0" smtClean="0"/>
              <a:t>Alternative to inheritance (class explosion)</a:t>
            </a:r>
          </a:p>
          <a:p>
            <a:pPr lvl="1">
              <a:spcBef>
                <a:spcPts val="0"/>
              </a:spcBef>
              <a:spcAft>
                <a:spcPts val="300"/>
              </a:spcAft>
            </a:pPr>
            <a:r>
              <a:rPr lang="en-US" dirty="0" smtClean="0"/>
              <a:t>Support Open-Closed principle</a:t>
            </a:r>
          </a:p>
          <a:p>
            <a:pPr lvl="2">
              <a:spcBef>
                <a:spcPts val="0"/>
              </a:spcBef>
              <a:spcAft>
                <a:spcPts val="300"/>
              </a:spcAft>
            </a:pPr>
            <a:r>
              <a:rPr lang="en-US" dirty="0" smtClean="0"/>
              <a:t>Flexible design, original object is unaware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44" y="3400044"/>
            <a:ext cx="7481312" cy="3115056"/>
          </a:xfrm>
          <a:prstGeom prst="roundRect">
            <a:avLst>
              <a:gd name="adj" fmla="val 342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2206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Explosion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23" y="1066800"/>
            <a:ext cx="8588154" cy="5105400"/>
          </a:xfrm>
          <a:prstGeom prst="rect">
            <a:avLst/>
          </a:prstGeom>
        </p:spPr>
      </p:pic>
      <p:sp>
        <p:nvSpPr>
          <p:cNvPr id="8" name="Explosion 2 7"/>
          <p:cNvSpPr/>
          <p:nvPr/>
        </p:nvSpPr>
        <p:spPr>
          <a:xfrm>
            <a:off x="-457200" y="5295900"/>
            <a:ext cx="3886200" cy="1066800"/>
          </a:xfrm>
          <a:prstGeom prst="irregularSeal2">
            <a:avLst/>
          </a:prstGeom>
          <a:noFill/>
          <a:ln w="762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53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Preventing Class </a:t>
            </a:r>
            <a:r>
              <a:rPr lang="bg-BG" dirty="0" smtClean="0"/>
              <a:t>Е</a:t>
            </a:r>
            <a:r>
              <a:rPr lang="en-US" dirty="0" err="1" smtClean="0"/>
              <a:t>xplosion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8686800" cy="5791200"/>
          </a:xfrm>
        </p:spPr>
        <p:txBody>
          <a:bodyPr/>
          <a:lstStyle/>
          <a:p>
            <a:r>
              <a:rPr lang="en-US" dirty="0" err="1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LargePizzaWithCheeseHamAndPeppers</a:t>
            </a:r>
            <a:endParaRPr lang="en-US" dirty="0" smtClean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en-US" dirty="0" smtClean="0"/>
              <a:t>Create </a:t>
            </a:r>
            <a:r>
              <a:rPr lang="en-US" dirty="0" err="1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LargePizza</a:t>
            </a:r>
            <a:r>
              <a:rPr lang="en-US" dirty="0" smtClean="0"/>
              <a:t>, apply </a:t>
            </a:r>
            <a:r>
              <a:rPr lang="en-US" dirty="0" err="1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HamDecorator</a:t>
            </a:r>
            <a:r>
              <a:rPr lang="en-US" dirty="0" smtClean="0"/>
              <a:t>, apply </a:t>
            </a:r>
            <a:r>
              <a:rPr lang="en-US" dirty="0" err="1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CheeseDecorator</a:t>
            </a:r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smtClean="0"/>
              <a:t>and apply </a:t>
            </a:r>
            <a:r>
              <a:rPr lang="en-US" dirty="0" err="1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PeppersDecorator</a:t>
            </a:r>
            <a:endParaRPr lang="en-US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519" y="2657468"/>
            <a:ext cx="5760961" cy="389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93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Explosion Refactored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33" y="1295400"/>
            <a:ext cx="8833534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4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Decorator Pattern Uses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762000"/>
            <a:ext cx="8686800" cy="579120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noProof="1" smtClean="0"/>
              <a:t>Applicable in legacy systems</a:t>
            </a:r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noProof="1" smtClean="0"/>
              <a:t>Used to add functionality to UI controls</a:t>
            </a:r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noProof="1" smtClean="0"/>
              <a:t>Can be used to extend sealed classes</a:t>
            </a:r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noProof="1" smtClean="0"/>
              <a:t>In </a:t>
            </a:r>
            <a:r>
              <a:rPr lang="en-US" noProof="1"/>
              <a:t>.NET: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CryptoStream</a:t>
            </a:r>
            <a:r>
              <a:rPr lang="en-US" noProof="1"/>
              <a:t> </a:t>
            </a:r>
            <a:r>
              <a:rPr lang="en-US" noProof="1" smtClean="0"/>
              <a:t>and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GZipStream</a:t>
            </a:r>
            <a:r>
              <a:rPr lang="en-US" noProof="1" smtClean="0"/>
              <a:t> </a:t>
            </a:r>
            <a:r>
              <a:rPr lang="en-US" dirty="0" smtClean="0"/>
              <a:t>decorates </a:t>
            </a:r>
            <a:r>
              <a:rPr lang="en-US" noProof="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Stream</a:t>
            </a:r>
          </a:p>
          <a:p>
            <a:pPr>
              <a:spcBef>
                <a:spcPts val="0"/>
              </a:spcBef>
              <a:spcAft>
                <a:spcPts val="300"/>
              </a:spcAft>
            </a:pPr>
            <a:r>
              <a:rPr lang="en-US" noProof="1"/>
              <a:t>In </a:t>
            </a:r>
            <a:r>
              <a:rPr lang="en-US" noProof="1" smtClean="0"/>
              <a:t>WPF </a:t>
            </a:r>
            <a:r>
              <a:rPr lang="en-US" noProof="1">
                <a:solidFill>
                  <a:schemeClr val="accent5">
                    <a:lumMod val="20000"/>
                    <a:lumOff val="80000"/>
                  </a:schemeClr>
                </a:solidFill>
                <a:latin typeface="Consolas" pitchFamily="49" charset="0"/>
                <a:cs typeface="Consolas" pitchFamily="49" charset="0"/>
              </a:rPr>
              <a:t>Decorator</a:t>
            </a:r>
            <a:r>
              <a:rPr lang="en-US" noProof="1"/>
              <a:t> </a:t>
            </a:r>
            <a:r>
              <a:rPr lang="en-US" noProof="1" smtClean="0"/>
              <a:t>class</a:t>
            </a:r>
            <a:br>
              <a:rPr lang="en-US" noProof="1" smtClean="0"/>
            </a:br>
            <a:r>
              <a:rPr lang="en-US" noProof="1" smtClean="0"/>
              <a:t>provides </a:t>
            </a:r>
            <a:r>
              <a:rPr lang="en-US" noProof="1"/>
              <a:t>a base class </a:t>
            </a:r>
            <a:r>
              <a:rPr lang="en-US" noProof="1" smtClean="0"/>
              <a:t>for</a:t>
            </a:r>
            <a:br>
              <a:rPr lang="en-US" noProof="1" smtClean="0"/>
            </a:br>
            <a:r>
              <a:rPr lang="en-US" noProof="1" smtClean="0"/>
              <a:t>elements </a:t>
            </a:r>
            <a:r>
              <a:rPr lang="en-US" noProof="1"/>
              <a:t>that </a:t>
            </a:r>
            <a:r>
              <a:rPr lang="en-US" noProof="1" smtClean="0"/>
              <a:t>apply</a:t>
            </a:r>
            <a:br>
              <a:rPr lang="en-US" noProof="1" smtClean="0"/>
            </a:br>
            <a:r>
              <a:rPr lang="en-US" noProof="1" smtClean="0"/>
              <a:t>effects </a:t>
            </a:r>
            <a:r>
              <a:rPr lang="en-US" noProof="1"/>
              <a:t>onto or </a:t>
            </a:r>
            <a:r>
              <a:rPr lang="en-US" noProof="1" smtClean="0"/>
              <a:t>around</a:t>
            </a:r>
            <a:br>
              <a:rPr lang="en-US" noProof="1" smtClean="0"/>
            </a:br>
            <a:r>
              <a:rPr lang="en-US" noProof="1" smtClean="0"/>
              <a:t>a </a:t>
            </a:r>
            <a:r>
              <a:rPr lang="en-US" noProof="1"/>
              <a:t>single child </a:t>
            </a:r>
            <a:r>
              <a:rPr lang="en-US" noProof="1" smtClean="0"/>
              <a:t>element,</a:t>
            </a:r>
            <a:br>
              <a:rPr lang="en-US" noProof="1" smtClean="0"/>
            </a:br>
            <a:r>
              <a:rPr lang="en-US" noProof="1" smtClean="0"/>
              <a:t>such </a:t>
            </a:r>
            <a:r>
              <a:rPr lang="en-US" noProof="1"/>
              <a:t>as Border or </a:t>
            </a:r>
            <a:r>
              <a:rPr lang="en-US" noProof="1" smtClean="0"/>
              <a:t>Viewbox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pic>
        <p:nvPicPr>
          <p:cNvPr id="6" name="Picture 2" descr="http://sourcemaking.com/files/sm/images/patterns/Decorator_example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021" y="3200400"/>
            <a:ext cx="3441627" cy="27456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712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Decorator Pattern –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951221"/>
            <a:ext cx="6477000" cy="571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20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9600" y="990600"/>
            <a:ext cx="7924800" cy="685800"/>
          </a:xfrm>
        </p:spPr>
        <p:txBody>
          <a:bodyPr/>
          <a:lstStyle/>
          <a:p>
            <a:r>
              <a:rPr lang="en-US" dirty="0" smtClean="0"/>
              <a:t>Adapter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1716880"/>
            <a:ext cx="7924800" cy="569120"/>
          </a:xfrm>
        </p:spPr>
        <p:txBody>
          <a:bodyPr/>
          <a:lstStyle/>
          <a:p>
            <a:r>
              <a:rPr lang="en-US" dirty="0" smtClean="0"/>
              <a:t>a.k.a</a:t>
            </a:r>
            <a:r>
              <a:rPr lang="en-US" dirty="0"/>
              <a:t>. Wrapper or Translator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274" y="2438400"/>
            <a:ext cx="5227451" cy="40669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1859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of Structural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Façade</a:t>
            </a:r>
          </a:p>
          <a:p>
            <a:r>
              <a:rPr lang="en-US" dirty="0" smtClean="0"/>
              <a:t>Composite</a:t>
            </a:r>
          </a:p>
          <a:p>
            <a:r>
              <a:rPr lang="en-US" dirty="0"/>
              <a:t>Flyweight</a:t>
            </a:r>
          </a:p>
          <a:p>
            <a:r>
              <a:rPr lang="en-US" dirty="0" smtClean="0"/>
              <a:t>Proxy</a:t>
            </a:r>
          </a:p>
          <a:p>
            <a:r>
              <a:rPr lang="en-US" dirty="0" smtClean="0"/>
              <a:t>Decorator</a:t>
            </a:r>
          </a:p>
          <a:p>
            <a:r>
              <a:rPr lang="en-US" dirty="0" smtClean="0"/>
              <a:t>Adapter</a:t>
            </a:r>
          </a:p>
          <a:p>
            <a:r>
              <a:rPr lang="en-US" dirty="0" smtClean="0"/>
              <a:t>Bridge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5" name="Picture 9" descr="facad05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95600" y="1066800"/>
            <a:ext cx="2758069" cy="10374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822" y="1023352"/>
            <a:ext cx="2584778" cy="1124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2" descr="http://sourcemaking.com/files/sm/images/patterns/Proxy_example1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2393498"/>
            <a:ext cx="2343150" cy="14265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sourcemaking.com/files/sm/images/patterns/Decorator_example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733" y="2412189"/>
            <a:ext cx="1902956" cy="15181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sourcemaking.com/files/sm/images/patterns/Adapter_realexample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132" y="3930337"/>
            <a:ext cx="1577340" cy="118300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8578" y="4229346"/>
            <a:ext cx="3003460" cy="12708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2" descr="http://www.woodeso.com/wp-content/uploads/2013/03/Picture-Tile-Design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775" y="5270592"/>
            <a:ext cx="1676400" cy="13496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72211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0"/>
            <a:ext cx="7086600" cy="838200"/>
          </a:xfrm>
        </p:spPr>
        <p:txBody>
          <a:bodyPr/>
          <a:lstStyle/>
          <a:p>
            <a:r>
              <a:rPr lang="en-US" dirty="0"/>
              <a:t>Adapter </a:t>
            </a:r>
            <a:r>
              <a:rPr lang="en-US" dirty="0" smtClean="0"/>
              <a:t>Pattern</a:t>
            </a:r>
            <a:endParaRPr lang="bg-BG" dirty="0"/>
          </a:p>
        </p:txBody>
      </p:sp>
      <p:sp>
        <p:nvSpPr>
          <p:cNvPr id="427011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685800"/>
            <a:ext cx="8686800" cy="5791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Converts the given class' interface into another class requested by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client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Wraps </a:t>
            </a:r>
            <a:r>
              <a:rPr lang="en-US" dirty="0"/>
              <a:t>an existing class with a new </a:t>
            </a:r>
            <a:r>
              <a:rPr lang="en-US" dirty="0" smtClean="0"/>
              <a:t>interface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Impedance match an </a:t>
            </a:r>
            <a:r>
              <a:rPr lang="en-US" dirty="0" smtClean="0"/>
              <a:t>old</a:t>
            </a:r>
            <a:br>
              <a:rPr lang="en-US" dirty="0" smtClean="0"/>
            </a:br>
            <a:r>
              <a:rPr lang="en-US" dirty="0" smtClean="0"/>
              <a:t>component </a:t>
            </a:r>
            <a:r>
              <a:rPr lang="en-US" dirty="0"/>
              <a:t>to a new system</a:t>
            </a:r>
            <a:endParaRPr lang="en-US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 smtClean="0"/>
              <a:t>Allows classes to work together when this is impossible due to incompatible interfaces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In languages with multiple</a:t>
            </a:r>
            <a:br>
              <a:rPr lang="en-US" dirty="0" smtClean="0"/>
            </a:br>
            <a:r>
              <a:rPr lang="en-US" dirty="0" smtClean="0"/>
              <a:t>inheritance it is possible to</a:t>
            </a:r>
            <a:br>
              <a:rPr lang="en-US" dirty="0" smtClean="0"/>
            </a:br>
            <a:r>
              <a:rPr lang="en-US" dirty="0" smtClean="0"/>
              <a:t>adapt to more than one</a:t>
            </a:r>
            <a:br>
              <a:rPr lang="en-US" dirty="0" smtClean="0"/>
            </a:br>
            <a:r>
              <a:rPr lang="en-US" dirty="0" smtClean="0"/>
              <a:t>class (a.k.a. class adapters)</a:t>
            </a:r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pic>
        <p:nvPicPr>
          <p:cNvPr id="1026" name="Picture 2" descr="http://sourcemaking.com/files/sm/images/patterns/Adapter_realexample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2331720"/>
            <a:ext cx="1577340" cy="118300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sourcemaking.com/files/sm/images/patterns/Adapter_example1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1203" y="4800600"/>
            <a:ext cx="3404197" cy="1600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5244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Adapter </a:t>
            </a:r>
            <a:r>
              <a:rPr lang="en-US" dirty="0" smtClean="0"/>
              <a:t>Pattern</a:t>
            </a:r>
            <a:r>
              <a:rPr lang="bg-BG" dirty="0" smtClean="0"/>
              <a:t>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762000"/>
            <a:ext cx="8686800" cy="5867400"/>
          </a:xfrm>
        </p:spPr>
        <p:txBody>
          <a:bodyPr/>
          <a:lstStyle/>
          <a:p>
            <a:r>
              <a:rPr lang="en-US" dirty="0" smtClean="0"/>
              <a:t>A single Adapter interface may work with many </a:t>
            </a:r>
            <a:r>
              <a:rPr lang="en-US" dirty="0" err="1" smtClean="0"/>
              <a:t>Adaptees</a:t>
            </a:r>
            <a:endParaRPr lang="en-US" dirty="0" smtClean="0"/>
          </a:p>
          <a:p>
            <a:pPr>
              <a:lnSpc>
                <a:spcPct val="120000"/>
              </a:lnSpc>
            </a:pPr>
            <a:endParaRPr lang="en-US" dirty="0" smtClean="0"/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endParaRPr lang="en-US" dirty="0" smtClean="0"/>
          </a:p>
          <a:p>
            <a:pPr>
              <a:lnSpc>
                <a:spcPct val="120000"/>
              </a:lnSpc>
            </a:pPr>
            <a:endParaRPr lang="en-US" dirty="0"/>
          </a:p>
          <a:p>
            <a:r>
              <a:rPr lang="en-US" dirty="0" smtClean="0"/>
              <a:t>In ADO.NET we have </a:t>
            </a:r>
            <a:r>
              <a:rPr lang="en-US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IDataAdapter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/>
              <a:t>with </a:t>
            </a:r>
            <a:r>
              <a:rPr lang="en-US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OleDbDataAdapter</a:t>
            </a:r>
            <a:r>
              <a:rPr lang="en-US" dirty="0" smtClean="0"/>
              <a:t>, </a:t>
            </a:r>
            <a:r>
              <a:rPr lang="en-US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SqlClientDataAdapter</a:t>
            </a:r>
            <a:endParaRPr lang="en-US" dirty="0" smtClean="0"/>
          </a:p>
          <a:p>
            <a:pPr lvl="1"/>
            <a:r>
              <a:rPr lang="en-US" dirty="0" smtClean="0"/>
              <a:t>Each is an adapter for its specific database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940601" y="1940912"/>
            <a:ext cx="7262798" cy="2631088"/>
            <a:chOff x="1019204" y="3581400"/>
            <a:chExt cx="6905596" cy="263108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9204" y="3581400"/>
              <a:ext cx="6905596" cy="2631088"/>
            </a:xfrm>
            <a:prstGeom prst="roundRect">
              <a:avLst>
                <a:gd name="adj" fmla="val 4069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cxnSp>
          <p:nvCxnSpPr>
            <p:cNvPr id="7" name="Straight Arrow Connector 6"/>
            <p:cNvCxnSpPr/>
            <p:nvPr/>
          </p:nvCxnSpPr>
          <p:spPr>
            <a:xfrm>
              <a:off x="3453444" y="4343400"/>
              <a:ext cx="0" cy="76200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3505200" y="4308901"/>
              <a:ext cx="1676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Client wants to use the  </a:t>
              </a:r>
              <a:r>
                <a:rPr lang="en-US" sz="1200" b="1" dirty="0" err="1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adaptee</a:t>
              </a:r>
              <a:r>
                <a:rPr lang="en-US" sz="12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but can’t due to incompatible interfaces</a:t>
              </a:r>
              <a:endPara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V="1">
              <a:off x="2057400" y="5715000"/>
              <a:ext cx="1295400" cy="15240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846317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Adapter –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demo, </a:t>
            </a:r>
            <a:r>
              <a:rPr lang="en-US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RichCompound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/>
              <a:t>implements </a:t>
            </a:r>
            <a:r>
              <a:rPr lang="en-US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ICompound</a:t>
            </a:r>
            <a:r>
              <a:rPr lang="en-US" dirty="0" smtClean="0"/>
              <a:t> </a:t>
            </a:r>
            <a:r>
              <a:rPr lang="en-US" dirty="0"/>
              <a:t>and wraps </a:t>
            </a:r>
            <a:r>
              <a:rPr lang="en-US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ChemicalDatabank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11" y="2133600"/>
            <a:ext cx="7608577" cy="4343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36332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9600" y="990600"/>
            <a:ext cx="7924800" cy="685800"/>
          </a:xfrm>
        </p:spPr>
        <p:txBody>
          <a:bodyPr/>
          <a:lstStyle/>
          <a:p>
            <a:r>
              <a:rPr lang="en-US" dirty="0" smtClean="0"/>
              <a:t>Bridge</a:t>
            </a:r>
            <a:endParaRPr lang="en-US" dirty="0"/>
          </a:p>
        </p:txBody>
      </p:sp>
      <p:pic>
        <p:nvPicPr>
          <p:cNvPr id="4098" name="Picture 2" descr="http://31.media.tumblr.com/47a6bb78ac74b489c6ebdbdd71ba479f/tumblr_n869v47q001rdredko1_128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50" y="1905000"/>
            <a:ext cx="6515100" cy="433591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60249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Bridge Pattern</a:t>
            </a:r>
            <a:endParaRPr lang="bg-BG" dirty="0"/>
          </a:p>
        </p:txBody>
      </p:sp>
      <p:sp>
        <p:nvSpPr>
          <p:cNvPr id="427011" name="Rectangle 3"/>
          <p:cNvSpPr>
            <a:spLocks noGrp="1" noChangeArrowheads="1"/>
          </p:cNvSpPr>
          <p:nvPr>
            <p:ph idx="1"/>
          </p:nvPr>
        </p:nvSpPr>
        <p:spPr>
          <a:xfrm>
            <a:off x="205680" y="762000"/>
            <a:ext cx="8686800" cy="575933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Used to divide the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abstraction</a:t>
            </a:r>
            <a:r>
              <a:rPr lang="en-US" dirty="0" smtClean="0"/>
              <a:t> and its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implementation </a:t>
            </a:r>
            <a:r>
              <a:rPr lang="en-US" dirty="0"/>
              <a:t>(they are by default coupled)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That way both can be rewritten independently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Solves problems usually solved by inheritance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From:</a:t>
            </a:r>
            <a:r>
              <a:rPr lang="en-US" dirty="0" smtClean="0"/>
              <a:t> Abstraction -&gt; Implementation</a:t>
            </a:r>
            <a:br>
              <a:rPr lang="en-US" dirty="0" smtClean="0"/>
            </a:b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To:</a:t>
            </a:r>
            <a:r>
              <a:rPr lang="en-US" dirty="0" smtClean="0"/>
              <a:t> Abstraction -&gt;</a:t>
            </a:r>
            <a:br>
              <a:rPr lang="en-US" dirty="0" smtClean="0"/>
            </a:br>
            <a:r>
              <a:rPr lang="en-US" dirty="0" smtClean="0"/>
              <a:t>Abstraction -&gt;</a:t>
            </a:r>
            <a:br>
              <a:rPr lang="en-US" dirty="0" smtClean="0"/>
            </a:br>
            <a:r>
              <a:rPr lang="en-US" dirty="0" smtClean="0"/>
              <a:t>Implementation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One abstraction uses another abstraction and they can be changed independently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3733800"/>
            <a:ext cx="2743200" cy="14813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29248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Bridge </a:t>
            </a:r>
            <a:r>
              <a:rPr lang="en-US" dirty="0" smtClean="0"/>
              <a:t>Pattern</a:t>
            </a:r>
            <a:r>
              <a:rPr lang="bg-BG" dirty="0" smtClean="0"/>
              <a:t>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685800"/>
            <a:ext cx="8686800" cy="60960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Abstraction and implementation can be extended independently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Creates “Has-A” relationship between Abstraction and </a:t>
            </a:r>
            <a:r>
              <a:rPr lang="en-US" dirty="0" err="1" smtClean="0"/>
              <a:t>Implementor</a:t>
            </a:r>
            <a:endParaRPr lang="en-US" dirty="0" smtClean="0"/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dirty="0" smtClean="0"/>
              <a:t>“Favor </a:t>
            </a:r>
            <a:r>
              <a:rPr lang="en-US" dirty="0"/>
              <a:t>composition over </a:t>
            </a:r>
            <a:r>
              <a:rPr lang="en-US" dirty="0" smtClean="0"/>
              <a:t>inheritance”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935220" y="832034"/>
            <a:ext cx="7218180" cy="3054166"/>
            <a:chOff x="935220" y="908234"/>
            <a:chExt cx="7218180" cy="305416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5220" y="908234"/>
              <a:ext cx="7218180" cy="3054166"/>
            </a:xfrm>
            <a:prstGeom prst="roundRect">
              <a:avLst>
                <a:gd name="adj" fmla="val 3540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6" name="TextBox 5"/>
            <p:cNvSpPr txBox="1"/>
            <p:nvPr/>
          </p:nvSpPr>
          <p:spPr>
            <a:xfrm>
              <a:off x="2799673" y="1047690"/>
              <a:ext cx="8579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Has-A</a:t>
              </a:r>
              <a:endPara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648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Bridge Example with Burgers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coupled:</a:t>
            </a:r>
          </a:p>
          <a:p>
            <a:pPr lvl="1"/>
            <a:r>
              <a:rPr lang="en-US" dirty="0" smtClean="0"/>
              <a:t>All menu</a:t>
            </a:r>
            <a:br>
              <a:rPr lang="en-US" dirty="0" smtClean="0"/>
            </a:br>
            <a:r>
              <a:rPr lang="en-US" dirty="0" smtClean="0"/>
              <a:t>combinations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  <a:p>
            <a:r>
              <a:rPr lang="en-US" dirty="0" smtClean="0"/>
              <a:t>To uncoupled:</a:t>
            </a:r>
          </a:p>
          <a:p>
            <a:pPr lvl="1"/>
            <a:r>
              <a:rPr lang="en-US" dirty="0" smtClean="0"/>
              <a:t>Burger with</a:t>
            </a:r>
            <a:br>
              <a:rPr lang="en-US" dirty="0" smtClean="0"/>
            </a:br>
            <a:r>
              <a:rPr lang="en-US" dirty="0" smtClean="0"/>
              <a:t>addition</a:t>
            </a:r>
          </a:p>
          <a:p>
            <a:pPr lvl="1"/>
            <a:r>
              <a:rPr lang="en-US" dirty="0" smtClean="0"/>
              <a:t>Two separate</a:t>
            </a:r>
            <a:br>
              <a:rPr lang="en-US" dirty="0" smtClean="0"/>
            </a:br>
            <a:r>
              <a:rPr lang="en-US" dirty="0" smtClean="0"/>
              <a:t>concepts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1049548"/>
            <a:ext cx="5064846" cy="2590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3770145"/>
            <a:ext cx="5073951" cy="293689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38800" y="4478548"/>
            <a:ext cx="1205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Bridge</a:t>
            </a:r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4695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Bridge Pattern –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19" y="914400"/>
            <a:ext cx="7903563" cy="567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7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52400"/>
            <a:ext cx="7086600" cy="838200"/>
          </a:xfrm>
        </p:spPr>
        <p:txBody>
          <a:bodyPr/>
          <a:lstStyle/>
          <a:p>
            <a:r>
              <a:rPr lang="en-US" dirty="0" smtClean="0"/>
              <a:t>Proxy vs. Decorator vs.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Adapter vs. </a:t>
            </a:r>
            <a:r>
              <a:rPr lang="en-US" dirty="0"/>
              <a:t>Bridge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7912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Proxy</a:t>
            </a:r>
            <a:r>
              <a:rPr lang="en-US" sz="2900" dirty="0"/>
              <a:t> </a:t>
            </a:r>
            <a:r>
              <a:rPr lang="en-US" sz="2900" dirty="0" smtClean="0"/>
              <a:t>– to </a:t>
            </a:r>
            <a:r>
              <a:rPr lang="en-US" sz="2900" dirty="0"/>
              <a:t>lazy-instantiate an object, or hide the fact that you're calling a remote service, or control access to the </a:t>
            </a:r>
            <a:r>
              <a:rPr lang="en-US" sz="2900" dirty="0" smtClean="0"/>
              <a:t>object (</a:t>
            </a:r>
            <a:r>
              <a:rPr lang="en-US" sz="2900" u="sng" dirty="0" smtClean="0"/>
              <a:t>one-to-one</a:t>
            </a:r>
            <a:r>
              <a:rPr lang="en-US" sz="2900" dirty="0" smtClean="0"/>
              <a:t> interface)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9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Decorator</a:t>
            </a:r>
            <a:r>
              <a:rPr lang="en-US" sz="2900" dirty="0" smtClean="0"/>
              <a:t> – to </a:t>
            </a:r>
            <a:r>
              <a:rPr lang="en-US" sz="2900" u="sng" dirty="0"/>
              <a:t>add functionality</a:t>
            </a:r>
            <a:r>
              <a:rPr lang="en-US" sz="2900" dirty="0"/>
              <a:t> to an </a:t>
            </a:r>
            <a:r>
              <a:rPr lang="en-US" sz="2900" dirty="0" smtClean="0"/>
              <a:t>object</a:t>
            </a:r>
            <a:r>
              <a:rPr lang="en-US" sz="2900" dirty="0"/>
              <a:t> </a:t>
            </a:r>
            <a:r>
              <a:rPr lang="en-US" sz="2900" dirty="0" smtClean="0"/>
              <a:t>runtime (not </a:t>
            </a:r>
            <a:r>
              <a:rPr lang="en-US" sz="2900" dirty="0"/>
              <a:t>by extending that object's </a:t>
            </a:r>
            <a:r>
              <a:rPr lang="en-US" sz="2900" dirty="0" smtClean="0"/>
              <a:t>type)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9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Adapter</a:t>
            </a:r>
            <a:r>
              <a:rPr lang="en-US" sz="2900" dirty="0" smtClean="0"/>
              <a:t> – to </a:t>
            </a:r>
            <a:r>
              <a:rPr lang="en-US" sz="2900" dirty="0"/>
              <a:t>map </a:t>
            </a:r>
            <a:r>
              <a:rPr lang="en-US" sz="2900" dirty="0" smtClean="0"/>
              <a:t>an abstract interface </a:t>
            </a:r>
            <a:r>
              <a:rPr lang="en-US" sz="2900" dirty="0"/>
              <a:t>to another object which has similar functional role, but a different </a:t>
            </a:r>
            <a:r>
              <a:rPr lang="en-US" sz="2900" dirty="0" smtClean="0"/>
              <a:t>interface (</a:t>
            </a:r>
            <a:r>
              <a:rPr lang="en-US" sz="2900" u="sng" dirty="0" smtClean="0"/>
              <a:t>changes</a:t>
            </a:r>
            <a:r>
              <a:rPr lang="en-US" sz="2900" dirty="0" smtClean="0"/>
              <a:t> interface for the client)</a:t>
            </a:r>
            <a:endParaRPr lang="en-US" sz="29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9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Bridge</a:t>
            </a:r>
            <a:r>
              <a:rPr lang="en-US" sz="2900" dirty="0"/>
              <a:t> </a:t>
            </a:r>
            <a:r>
              <a:rPr lang="en-US" sz="2900" dirty="0" smtClean="0"/>
              <a:t>– define </a:t>
            </a:r>
            <a:r>
              <a:rPr lang="en-US" sz="2900" dirty="0"/>
              <a:t>both the abstract interface and the underlying implementation. I.e. you're not adapting to some legacy or third-party code, you're the designer of all the code but you need to be able to swap out different </a:t>
            </a:r>
            <a:r>
              <a:rPr lang="en-US" sz="2900" dirty="0" smtClean="0"/>
              <a:t>implementations (all changeable)</a:t>
            </a:r>
            <a:endParaRPr lang="en-US" sz="2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68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057400" y="76200"/>
            <a:ext cx="6934200" cy="838200"/>
          </a:xfrm>
        </p:spPr>
        <p:txBody>
          <a:bodyPr/>
          <a:lstStyle/>
          <a:p>
            <a:r>
              <a:rPr lang="en-US" dirty="0" smtClean="0"/>
              <a:t>Structural Patterns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115980" y="6400800"/>
            <a:ext cx="2909707" cy="369332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http://academy.telerik.com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9600" y="914400"/>
            <a:ext cx="7924800" cy="685800"/>
          </a:xfrm>
        </p:spPr>
        <p:txBody>
          <a:bodyPr/>
          <a:lstStyle/>
          <a:p>
            <a:r>
              <a:rPr lang="en-US" dirty="0" smtClean="0"/>
              <a:t>Façade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101" y="1981200"/>
            <a:ext cx="5715798" cy="42582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215979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Free Trainings @ Telerik Academy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5638800"/>
          </a:xfrm>
        </p:spPr>
        <p:txBody>
          <a:bodyPr/>
          <a:lstStyle/>
          <a:p>
            <a:r>
              <a:rPr lang="en-US" dirty="0" smtClean="0"/>
              <a:t>C# Programming @ Telerik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>
                <a:hlinkClick r:id="rId2"/>
              </a:rPr>
              <a:t>csharpfundamentals.telerik.com</a:t>
            </a:r>
            <a:endParaRPr lang="en-US" noProof="1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3" tooltip="Telerik Software Academy - Free Programming Courses"/>
              </a:rPr>
              <a:t>academy.telerik.com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Academy @ Facebook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4" tooltip="Telerik Softyware Academy @ Facebook"/>
              </a:rPr>
              <a:t>facebook.com/TelerikAcademy</a:t>
            </a:r>
            <a:endParaRPr lang="en-US" noProof="1" smtClean="0"/>
          </a:p>
          <a:p>
            <a:pPr marL="282575" lvl="1" indent="-282575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dirty="0" smtClean="0"/>
              <a:t>Telerik Software Academy Forums</a:t>
            </a:r>
          </a:p>
          <a:p>
            <a:pPr marL="574675" lvl="2" indent="-282575"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</a:pPr>
            <a:r>
              <a:rPr lang="en-US" noProof="1" smtClean="0">
                <a:hlinkClick r:id="rId5" tooltip="Telerik Software Academy Forums - Community for Programmers"/>
              </a:rPr>
              <a:t>forums.academy.telerik.com</a:t>
            </a:r>
            <a:endParaRPr lang="en-US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pic>
        <p:nvPicPr>
          <p:cNvPr id="5" name="Picture 5">
            <a:hlinkClick r:id="rId5" tooltip="Telerik Software Academy Forums - Discussion Board for Developers"/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23898" y="5218092"/>
            <a:ext cx="1162902" cy="1268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>
            <a:hlinkClick r:id="rId3" tooltip="Telerik Software Academy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48941" y="2667000"/>
            <a:ext cx="3137859" cy="918234"/>
          </a:xfrm>
          <a:prstGeom prst="rect">
            <a:avLst/>
          </a:prstGeom>
          <a:noFill/>
          <a:ln>
            <a:solidFill>
              <a:srgbClr val="9BCC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hlinkClick r:id="rId8" tooltip="Telerik Academy @ Facebook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48587" y="4003901"/>
            <a:ext cx="938213" cy="938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2025" y="1123558"/>
            <a:ext cx="1124775" cy="112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87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2"/>
          <p:cNvSpPr>
            <a:spLocks noGrp="1" noChangeArrowheads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pPr eaLnBrk="1" hangingPunct="1">
              <a:lnSpc>
                <a:spcPct val="85000"/>
              </a:lnSpc>
              <a:defRPr/>
            </a:pPr>
            <a:r>
              <a:rPr lang="en-US" dirty="0"/>
              <a:t>Facade </a:t>
            </a:r>
            <a:r>
              <a:rPr lang="en-US" dirty="0" smtClean="0"/>
              <a:t>Pattern</a:t>
            </a:r>
            <a:endParaRPr lang="bg-BG" dirty="0"/>
          </a:p>
        </p:txBody>
      </p:sp>
      <p:sp>
        <p:nvSpPr>
          <p:cNvPr id="167939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685800"/>
            <a:ext cx="8686800" cy="5791200"/>
          </a:xfrm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dirty="0" smtClean="0"/>
              <a:t>An </a:t>
            </a:r>
            <a:r>
              <a:rPr lang="en-US" dirty="0"/>
              <a:t>object that provides a </a:t>
            </a:r>
            <a:r>
              <a:rPr lang="en-US" u="sng" dirty="0"/>
              <a:t>simplified</a:t>
            </a:r>
            <a:r>
              <a:rPr lang="en-US" dirty="0"/>
              <a:t> interface to a larger body of </a:t>
            </a:r>
            <a:r>
              <a:rPr lang="en-US" dirty="0" smtClean="0"/>
              <a:t>code, such as class library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Make </a:t>
            </a:r>
            <a:r>
              <a:rPr lang="en-US" dirty="0"/>
              <a:t>a software library easier to </a:t>
            </a:r>
            <a:r>
              <a:rPr lang="en-US" dirty="0" smtClean="0"/>
              <a:t>use, understand and more readable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/>
              <a:t>Reduce dependencies of outside code</a:t>
            </a:r>
          </a:p>
          <a:p>
            <a:pPr lvl="2">
              <a:lnSpc>
                <a:spcPct val="100000"/>
              </a:lnSpc>
              <a:defRPr/>
            </a:pPr>
            <a:r>
              <a:rPr lang="en-US" dirty="0" smtClean="0"/>
              <a:t>Keeps the Principle of least knowledge</a:t>
            </a:r>
          </a:p>
          <a:p>
            <a:pPr lvl="1">
              <a:lnSpc>
                <a:spcPct val="100000"/>
              </a:lnSpc>
              <a:defRPr/>
            </a:pPr>
            <a:r>
              <a:rPr lang="en-US" dirty="0" smtClean="0"/>
              <a:t>Wrap </a:t>
            </a:r>
            <a:r>
              <a:rPr lang="en-US" dirty="0"/>
              <a:t>a </a:t>
            </a:r>
            <a:r>
              <a:rPr lang="en-US" dirty="0" smtClean="0"/>
              <a:t>poorly</a:t>
            </a:r>
            <a:br>
              <a:rPr lang="en-US" dirty="0" smtClean="0"/>
            </a:br>
            <a:r>
              <a:rPr lang="en-US" dirty="0" smtClean="0"/>
              <a:t>designed APIs</a:t>
            </a:r>
            <a:br>
              <a:rPr lang="en-US" dirty="0" smtClean="0"/>
            </a:br>
            <a:r>
              <a:rPr lang="en-US" dirty="0" smtClean="0"/>
              <a:t>in a better one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7" name="Picture 9" descr="facad05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81399" y="4191000"/>
            <a:ext cx="5239289" cy="19707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5992" y="1837149"/>
            <a:ext cx="934608" cy="206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5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Facade </a:t>
            </a:r>
            <a:r>
              <a:rPr lang="en-US" dirty="0" smtClean="0"/>
              <a:t>Pattern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Façade</a:t>
            </a:r>
            <a:r>
              <a:rPr lang="en-US" dirty="0" smtClean="0"/>
              <a:t> </a:t>
            </a:r>
            <a:r>
              <a:rPr lang="en-US"/>
              <a:t>pattern </a:t>
            </a:r>
            <a:r>
              <a:rPr lang="en-US" smtClean="0"/>
              <a:t>used </a:t>
            </a:r>
            <a:r>
              <a:rPr lang="en-US" dirty="0"/>
              <a:t>in many Win32 API based classes to hide Win32 </a:t>
            </a:r>
            <a:r>
              <a:rPr lang="en-US" dirty="0" smtClean="0"/>
              <a:t>complexity</a:t>
            </a:r>
          </a:p>
          <a:p>
            <a:r>
              <a:rPr lang="en-US" smtClean="0"/>
              <a:t>In </a:t>
            </a:r>
            <a:r>
              <a:rPr lang="en-US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XmlSerializer</a:t>
            </a:r>
            <a:r>
              <a:rPr lang="en-US" smtClean="0"/>
              <a:t> </a:t>
            </a:r>
            <a:r>
              <a:rPr lang="en-US" dirty="0" smtClean="0"/>
              <a:t>(in .NET) and JSON </a:t>
            </a:r>
            <a:r>
              <a:rPr lang="en-US" dirty="0" err="1" smtClean="0"/>
              <a:t>serializer</a:t>
            </a:r>
            <a:r>
              <a:rPr lang="en-US" dirty="0" smtClean="0"/>
              <a:t> (in JSON.NET</a:t>
            </a:r>
            <a:r>
              <a:rPr lang="en-US" dirty="0"/>
              <a:t>) hides a complex task (that includes </a:t>
            </a:r>
            <a:r>
              <a:rPr lang="en-US" dirty="0" smtClean="0"/>
              <a:t>generating</a:t>
            </a:r>
            <a:br>
              <a:rPr lang="en-US" dirty="0" smtClean="0"/>
            </a:br>
            <a:r>
              <a:rPr lang="en-US" dirty="0" smtClean="0"/>
              <a:t>assemblies </a:t>
            </a:r>
            <a:r>
              <a:rPr lang="en-US" dirty="0"/>
              <a:t>on </a:t>
            </a:r>
            <a:r>
              <a:rPr lang="en-US" dirty="0" smtClean="0"/>
              <a:t>the</a:t>
            </a:r>
            <a:br>
              <a:rPr lang="en-US" dirty="0" smtClean="0"/>
            </a:br>
            <a:r>
              <a:rPr lang="en-US" dirty="0" smtClean="0"/>
              <a:t>fly</a:t>
            </a:r>
            <a:r>
              <a:rPr lang="en-US" dirty="0"/>
              <a:t>!) behind a </a:t>
            </a:r>
            <a:r>
              <a:rPr lang="en-US" dirty="0" smtClean="0"/>
              <a:t>very</a:t>
            </a:r>
            <a:br>
              <a:rPr lang="en-US" dirty="0" smtClean="0"/>
            </a:br>
            <a:r>
              <a:rPr lang="en-US" dirty="0" smtClean="0"/>
              <a:t>easy-to-use </a:t>
            </a:r>
            <a:r>
              <a:rPr lang="en-US" dirty="0"/>
              <a:t>class</a:t>
            </a:r>
            <a:r>
              <a:rPr lang="en-US" dirty="0" smtClean="0"/>
              <a:t>.</a:t>
            </a:r>
          </a:p>
          <a:p>
            <a:r>
              <a:rPr lang="en-US" dirty="0" err="1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WebClient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,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File</a:t>
            </a:r>
            <a:r>
              <a:rPr lang="en-US" dirty="0" smtClean="0"/>
              <a:t> are</a:t>
            </a:r>
            <a:br>
              <a:rPr lang="en-US" dirty="0" smtClean="0"/>
            </a:br>
            <a:r>
              <a:rPr lang="en-US" dirty="0" smtClean="0"/>
              <a:t>another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1026" name="Picture 2" descr="Example of Facade design pattern in UM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137" y="3339220"/>
            <a:ext cx="4714843" cy="3137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3286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0"/>
            <a:ext cx="70866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Façade – Code Example</a:t>
            </a:r>
            <a:endParaRPr lang="bg-BG" dirty="0" smtClean="0"/>
          </a:p>
        </p:txBody>
      </p:sp>
      <p:sp>
        <p:nvSpPr>
          <p:cNvPr id="1966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838200"/>
            <a:ext cx="7924800" cy="609600"/>
          </a:xfrm>
        </p:spPr>
        <p:txBody>
          <a:bodyPr/>
          <a:lstStyle/>
          <a:p>
            <a:pPr marL="0" indent="0" eaLnBrk="1" hangingPunct="1">
              <a:lnSpc>
                <a:spcPct val="100000"/>
              </a:lnSpc>
              <a:buNone/>
              <a:defRPr/>
            </a:pPr>
            <a:r>
              <a:rPr lang="en-US" sz="3000" dirty="0" smtClean="0"/>
              <a:t>The hard way:</a:t>
            </a:r>
          </a:p>
          <a:p>
            <a:pPr eaLnBrk="1" hangingPunct="1">
              <a:lnSpc>
                <a:spcPct val="75000"/>
              </a:lnSpc>
              <a:buFontTx/>
              <a:buNone/>
              <a:defRPr/>
            </a:pPr>
            <a:endParaRPr lang="en-US" sz="1000" dirty="0" smtClean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685800" y="1447800"/>
            <a:ext cx="7772400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2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1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defRPr>
            </a:lvl2pPr>
            <a:lvl3pPr marL="922338" indent="-273050" eaLnBrk="1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defRPr>
            </a:lvl3pPr>
            <a:lvl4pPr marL="1187450" indent="-228600" eaLnBrk="1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defRPr>
            </a:lvl4pPr>
            <a:lvl5pPr marL="1425575" indent="-228600" eaLnBrk="1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latin typeface="+mn-lt"/>
                <a:cs typeface="+mn-cs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latin typeface="+mn-lt"/>
                <a:cs typeface="+mn-cs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latin typeface="+mn-lt"/>
                <a:cs typeface="+mn-cs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latin typeface="+mn-lt"/>
                <a:cs typeface="+mn-cs"/>
              </a:defRPr>
            </a:lvl9pPr>
          </a:lstStyle>
          <a:p>
            <a:r>
              <a:rPr lang="en-US" sz="2000" noProof="1" smtClean="0"/>
              <a:t>popper.On</a:t>
            </a:r>
            <a:r>
              <a:rPr lang="en-US" sz="2000" noProof="1"/>
              <a:t>();</a:t>
            </a:r>
          </a:p>
          <a:p>
            <a:r>
              <a:rPr lang="en-US" sz="2000" noProof="1" smtClean="0"/>
              <a:t>popper.Pop</a:t>
            </a:r>
            <a:r>
              <a:rPr lang="en-US" sz="2000" noProof="1"/>
              <a:t>();</a:t>
            </a:r>
          </a:p>
          <a:p>
            <a:r>
              <a:rPr lang="en-US" sz="2000" noProof="1" smtClean="0"/>
              <a:t>amp.On</a:t>
            </a:r>
            <a:r>
              <a:rPr lang="en-US" sz="2000" noProof="1"/>
              <a:t>();</a:t>
            </a:r>
          </a:p>
          <a:p>
            <a:r>
              <a:rPr lang="en-US" sz="2000" noProof="1" smtClean="0"/>
              <a:t>amp.SetSurroundSound</a:t>
            </a:r>
            <a:r>
              <a:rPr lang="en-US" sz="2000" noProof="1"/>
              <a:t>();</a:t>
            </a:r>
          </a:p>
          <a:p>
            <a:r>
              <a:rPr lang="en-US" sz="2000" noProof="1" smtClean="0"/>
              <a:t>amp.SetVolume(10</a:t>
            </a:r>
            <a:r>
              <a:rPr lang="en-US" sz="2000" noProof="1"/>
              <a:t>);</a:t>
            </a:r>
          </a:p>
          <a:p>
            <a:r>
              <a:rPr lang="en-US" sz="2000" noProof="1" smtClean="0"/>
              <a:t>amp.SetDvd(dvd</a:t>
            </a:r>
            <a:r>
              <a:rPr lang="en-US" sz="2000" noProof="1"/>
              <a:t>);</a:t>
            </a:r>
          </a:p>
          <a:p>
            <a:r>
              <a:rPr lang="en-US" sz="2000" noProof="1" smtClean="0"/>
              <a:t>screen.Down</a:t>
            </a:r>
            <a:r>
              <a:rPr lang="en-US" sz="2000" noProof="1"/>
              <a:t>();</a:t>
            </a:r>
          </a:p>
          <a:p>
            <a:r>
              <a:rPr lang="en-US" sz="2000" noProof="1" smtClean="0"/>
              <a:t>lights.Dimm(20</a:t>
            </a:r>
            <a:r>
              <a:rPr lang="en-US" sz="2000" noProof="1"/>
              <a:t>);</a:t>
            </a:r>
          </a:p>
          <a:p>
            <a:r>
              <a:rPr lang="en-US" sz="2000" noProof="1" smtClean="0"/>
              <a:t>projector.On</a:t>
            </a:r>
            <a:r>
              <a:rPr lang="en-US" sz="2000" noProof="1"/>
              <a:t>();</a:t>
            </a:r>
          </a:p>
          <a:p>
            <a:r>
              <a:rPr lang="en-US" sz="2000" noProof="1" smtClean="0"/>
              <a:t>projector.WideScreenMode</a:t>
            </a:r>
            <a:r>
              <a:rPr lang="en-US" sz="2000" noProof="1"/>
              <a:t>();</a:t>
            </a:r>
          </a:p>
          <a:p>
            <a:r>
              <a:rPr lang="en-US" sz="2000" noProof="1" smtClean="0"/>
              <a:t>dvd.On</a:t>
            </a:r>
            <a:r>
              <a:rPr lang="en-US" sz="2000" noProof="1"/>
              <a:t>();</a:t>
            </a:r>
          </a:p>
          <a:p>
            <a:r>
              <a:rPr lang="en-US" sz="2000" noProof="1" smtClean="0"/>
              <a:t>dvd.Play("Dzift");</a:t>
            </a:r>
            <a:endParaRPr lang="bg-BG" sz="20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09600" y="5311140"/>
            <a:ext cx="7924800" cy="609600"/>
          </a:xfrm>
          <a:prstGeom prst="rect">
            <a:avLst/>
          </a:prstGeom>
        </p:spPr>
        <p:txBody>
          <a:bodyPr/>
          <a:lstStyle>
            <a:lvl1pPr marL="282575" indent="-282575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  <a:defRPr/>
            </a:pPr>
            <a:r>
              <a:rPr lang="en-US" sz="3000" dirty="0" smtClean="0"/>
              <a:t>The facade way: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85800" y="6000690"/>
            <a:ext cx="7772400" cy="40011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marL="0" indent="0" eaLnBrk="0" hangingPunct="0">
              <a:lnSpc>
                <a:spcPct val="100000"/>
              </a:lnSpc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tabLst>
                <a:tab pos="282575" algn="l"/>
              </a:tabLst>
              <a:defRPr sz="22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eaLnBrk="1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defRPr>
            </a:lvl2pPr>
            <a:lvl3pPr marL="922338" indent="-273050" eaLnBrk="1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defRPr>
            </a:lvl3pPr>
            <a:lvl4pPr marL="1187450" indent="-228600" eaLnBrk="1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defRPr>
            </a:lvl4pPr>
            <a:lvl5pPr marL="1425575" indent="-228600" eaLnBrk="1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>
                <a:latin typeface="+mn-lt"/>
                <a:cs typeface="+mn-cs"/>
              </a:defRPr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>
                <a:latin typeface="+mn-lt"/>
                <a:cs typeface="+mn-cs"/>
              </a:defRPr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latin typeface="+mn-lt"/>
                <a:cs typeface="+mn-cs"/>
              </a:defRPr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>
                <a:latin typeface="+mn-lt"/>
                <a:cs typeface="+mn-cs"/>
              </a:defRPr>
            </a:lvl9pPr>
          </a:lstStyle>
          <a:p>
            <a:pPr eaLnBrk="1" hangingPunct="1">
              <a:defRPr/>
            </a:pPr>
            <a:r>
              <a:rPr lang="en-US" sz="2000" noProof="1"/>
              <a:t>homeTheater.WatchMovie</a:t>
            </a:r>
            <a:r>
              <a:rPr lang="en-US" sz="2000" noProof="1" smtClean="0"/>
              <a:t>("Dzift</a:t>
            </a:r>
            <a:r>
              <a:rPr lang="en-US" sz="2000" noProof="1"/>
              <a:t>");</a:t>
            </a:r>
            <a:endParaRPr lang="bg-BG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277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Façade –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056412"/>
            <a:ext cx="8569083" cy="535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589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9600" y="838200"/>
            <a:ext cx="7924800" cy="685800"/>
          </a:xfrm>
        </p:spPr>
        <p:txBody>
          <a:bodyPr/>
          <a:lstStyle/>
          <a:p>
            <a:r>
              <a:rPr lang="en-US" dirty="0" smtClean="0"/>
              <a:t>Composite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400800" cy="510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3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f5c0ed1f3aaa5b921b3638c123e4eb489bc123"/>
</p:tagLst>
</file>

<file path=ppt/theme/theme1.xml><?xml version="1.0" encoding="utf-8"?>
<a:theme xmlns:a="http://schemas.openxmlformats.org/drawingml/2006/main" name="Telerik Academy theme">
  <a:themeElements>
    <a:clrScheme name="Telerik Colors Theme">
      <a:dk1>
        <a:sysClr val="windowText" lastClr="000000"/>
      </a:dk1>
      <a:lt1>
        <a:srgbClr val="CCFF66"/>
      </a:lt1>
      <a:dk2>
        <a:srgbClr val="30356E"/>
      </a:dk2>
      <a:lt2>
        <a:srgbClr val="CCFF33"/>
      </a:lt2>
      <a:accent1>
        <a:srgbClr val="CC4757"/>
      </a:accent1>
      <a:accent2>
        <a:srgbClr val="FF6F61"/>
      </a:accent2>
      <a:accent3>
        <a:srgbClr val="FF953E"/>
      </a:accent3>
      <a:accent4>
        <a:srgbClr val="F8BD52"/>
      </a:accent4>
      <a:accent5>
        <a:srgbClr val="46A6BD"/>
      </a:accent5>
      <a:accent6>
        <a:srgbClr val="5488BC"/>
      </a:accent6>
      <a:hlink>
        <a:srgbClr val="76B200"/>
      </a:hlink>
      <a:folHlink>
        <a:srgbClr val="FFCF3E"/>
      </a:folHlink>
    </a:clrScheme>
    <a:fontScheme name="Deluxe">
      <a:maj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新魏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Deluxe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280000"/>
              </a:schemeClr>
            </a:gs>
            <a:gs pos="14000">
              <a:schemeClr val="phClr">
                <a:tint val="37000"/>
                <a:satMod val="250000"/>
              </a:schemeClr>
            </a:gs>
            <a:gs pos="45000">
              <a:schemeClr val="phClr">
                <a:tint val="53000"/>
                <a:satMod val="220000"/>
              </a:schemeClr>
            </a:gs>
            <a:gs pos="65000">
              <a:schemeClr val="phClr">
                <a:tint val="53000"/>
                <a:satMod val="220000"/>
              </a:schemeClr>
            </a:gs>
            <a:gs pos="86000">
              <a:schemeClr val="phClr">
                <a:tint val="42000"/>
                <a:satMod val="240000"/>
              </a:schemeClr>
            </a:gs>
            <a:gs pos="100000">
              <a:schemeClr val="phClr">
                <a:tint val="20000"/>
                <a:satMod val="23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0000">
              <a:schemeClr val="phClr">
                <a:satMod val="150000"/>
              </a:schemeClr>
            </a:gs>
            <a:gs pos="100000">
              <a:schemeClr val="phClr">
                <a:tint val="75000"/>
                <a:satMod val="20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atMod val="14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52400"/>
            <a:contourClr>
              <a:schemeClr val="phClr"/>
            </a:contourClr>
          </a:sp3d>
        </a:effectStyle>
        <a:effectStyle>
          <a:effectLst>
            <a:reflection blurRad="12700" stA="26000" endPos="28000" dist="38100" dir="5400000" sy="-100000"/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prstMaterial="powder">
            <a:bevelT w="190500" h="1016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3000"/>
                <a:satMod val="1550000"/>
              </a:schemeClr>
            </a:gs>
            <a:gs pos="1000">
              <a:schemeClr val="phClr">
                <a:tint val="48000"/>
                <a:satMod val="155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r="210000" b="300000"/>
          </a:path>
        </a:gradFill>
        <a:gradFill rotWithShape="1">
          <a:gsLst>
            <a:gs pos="5000">
              <a:schemeClr val="phClr">
                <a:tint val="38000"/>
                <a:satMod val="1800000"/>
              </a:schemeClr>
            </a:gs>
            <a:gs pos="5000">
              <a:schemeClr val="phClr">
                <a:tint val="40000"/>
                <a:satMod val="1800000"/>
              </a:schemeClr>
            </a:gs>
            <a:gs pos="90000">
              <a:schemeClr val="phClr">
                <a:shade val="18000"/>
                <a:satMod val="275000"/>
              </a:schemeClr>
            </a:gs>
          </a:gsLst>
          <a:path path="circle">
            <a:fillToRect l="20000" t="30000" r="13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lerik Academy theme" id="{2620D71C-A5FD-46E0-A488-16D4CF22AEE2}" vid="{F028A4D3-6851-4D6D-A82D-72CBFB9A818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Telerik Academy theme</Template>
  <TotalTime>11226</TotalTime>
  <Words>931</Words>
  <Application>Microsoft Office PowerPoint</Application>
  <PresentationFormat>On-screen Show (4:3)</PresentationFormat>
  <Paragraphs>239</Paragraphs>
  <Slides>40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Calibri</vt:lpstr>
      <vt:lpstr>Cambria</vt:lpstr>
      <vt:lpstr>Consolas</vt:lpstr>
      <vt:lpstr>Corbel</vt:lpstr>
      <vt:lpstr>Wingdings 2</vt:lpstr>
      <vt:lpstr>Telerik Academy theme</vt:lpstr>
      <vt:lpstr>Structural Patterns</vt:lpstr>
      <vt:lpstr>Structural Patterns</vt:lpstr>
      <vt:lpstr>List of Structural Patterns</vt:lpstr>
      <vt:lpstr>Façade</vt:lpstr>
      <vt:lpstr>Facade Pattern</vt:lpstr>
      <vt:lpstr>Facade Pattern Examples</vt:lpstr>
      <vt:lpstr>Façade – Code Example</vt:lpstr>
      <vt:lpstr>Façade – Demo</vt:lpstr>
      <vt:lpstr>Composite</vt:lpstr>
      <vt:lpstr>Composite Pattern</vt:lpstr>
      <vt:lpstr>Composite Pattern (2)</vt:lpstr>
      <vt:lpstr>Composite Pattern – Example</vt:lpstr>
      <vt:lpstr>Composite Pattern – Demo</vt:lpstr>
      <vt:lpstr>Flyweight </vt:lpstr>
      <vt:lpstr>Flyweight Pattern</vt:lpstr>
      <vt:lpstr>Flyweight Pattern</vt:lpstr>
      <vt:lpstr>Flyweight – Demo</vt:lpstr>
      <vt:lpstr>Proxy</vt:lpstr>
      <vt:lpstr>The Proxy Pattern</vt:lpstr>
      <vt:lpstr>Proxy – Applicability</vt:lpstr>
      <vt:lpstr>Proxy Pattern – Demo</vt:lpstr>
      <vt:lpstr>Decorator</vt:lpstr>
      <vt:lpstr>Decorator Pattern</vt:lpstr>
      <vt:lpstr>Class Explosion</vt:lpstr>
      <vt:lpstr>Preventing Class Еxplosion</vt:lpstr>
      <vt:lpstr>Class Explosion Refactored</vt:lpstr>
      <vt:lpstr>Decorator Pattern Uses</vt:lpstr>
      <vt:lpstr>Decorator Pattern – Demo</vt:lpstr>
      <vt:lpstr>Adapter</vt:lpstr>
      <vt:lpstr>Adapter Pattern</vt:lpstr>
      <vt:lpstr>Adapter Pattern (2)</vt:lpstr>
      <vt:lpstr>Adapter – Demo</vt:lpstr>
      <vt:lpstr>Bridge</vt:lpstr>
      <vt:lpstr>Bridge Pattern</vt:lpstr>
      <vt:lpstr>Bridge Pattern (2)</vt:lpstr>
      <vt:lpstr>Bridge Example with Burgers</vt:lpstr>
      <vt:lpstr>Bridge Pattern – Demo</vt:lpstr>
      <vt:lpstr>Proxy vs. Decorator vs. Adapter vs. Bridge </vt:lpstr>
      <vt:lpstr>Structural Patterns</vt:lpstr>
      <vt:lpstr>Free Trainings @ Telerik Academy</vt:lpstr>
    </vt:vector>
  </TitlesOfParts>
  <Company>Telerik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High-Quality Code - Unit Testing</dc:title>
  <dc:subject>Telerik Software Academy</dc:subject>
  <dc:creator>Svetlin Nakov;Nikolay Kostov</dc:creator>
  <cp:keywords>code, quality, code quality, C#, JS, programming</cp:keywords>
  <cp:lastModifiedBy>Nikolay Kostov</cp:lastModifiedBy>
  <cp:revision>1925</cp:revision>
  <dcterms:created xsi:type="dcterms:W3CDTF">2007-12-08T16:03:35Z</dcterms:created>
  <dcterms:modified xsi:type="dcterms:W3CDTF">2015-08-26T09:07:50Z</dcterms:modified>
  <cp:category>quality code, software engineering</cp:category>
</cp:coreProperties>
</file>

<file path=docProps/thumbnail.jpeg>
</file>